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sldIdLst>
    <p:sldId id="281" r:id="rId2"/>
    <p:sldId id="282" r:id="rId3"/>
    <p:sldId id="291" r:id="rId4"/>
    <p:sldId id="283" r:id="rId5"/>
    <p:sldId id="284" r:id="rId6"/>
    <p:sldId id="287" r:id="rId7"/>
    <p:sldId id="269" r:id="rId8"/>
    <p:sldId id="285" r:id="rId9"/>
    <p:sldId id="286" r:id="rId10"/>
    <p:sldId id="264" r:id="rId11"/>
    <p:sldId id="293" r:id="rId12"/>
    <p:sldId id="271" r:id="rId13"/>
    <p:sldId id="272" r:id="rId14"/>
    <p:sldId id="273" r:id="rId15"/>
    <p:sldId id="266" r:id="rId16"/>
    <p:sldId id="278" r:id="rId17"/>
    <p:sldId id="289" r:id="rId18"/>
    <p:sldId id="288" r:id="rId19"/>
    <p:sldId id="279" r:id="rId20"/>
    <p:sldId id="292" r:id="rId21"/>
    <p:sldId id="290" r:id="rId22"/>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2F35BA-5086-4307-B1D2-E572EB4146EC}" v="33" dt="2023-08-31T15:22:32.0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1453" autoAdjust="0"/>
  </p:normalViewPr>
  <p:slideViewPr>
    <p:cSldViewPr>
      <p:cViewPr varScale="1">
        <p:scale>
          <a:sx n="76" d="100"/>
          <a:sy n="76" d="100"/>
        </p:scale>
        <p:origin x="1670" y="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yla Newkirk" userId="9680a05c-cb1e-4565-8b93-2bd88f2c5fa2" providerId="ADAL" clId="{542F35BA-5086-4307-B1D2-E572EB4146EC}"/>
    <pc:docChg chg="undo redo custSel addSld delSld modSld sldOrd">
      <pc:chgData name="Kayla Newkirk" userId="9680a05c-cb1e-4565-8b93-2bd88f2c5fa2" providerId="ADAL" clId="{542F35BA-5086-4307-B1D2-E572EB4146EC}" dt="2023-08-31T15:39:07.421" v="1063" actId="1076"/>
      <pc:docMkLst>
        <pc:docMk/>
      </pc:docMkLst>
      <pc:sldChg chg="modSp mod modAnim">
        <pc:chgData name="Kayla Newkirk" userId="9680a05c-cb1e-4565-8b93-2bd88f2c5fa2" providerId="ADAL" clId="{542F35BA-5086-4307-B1D2-E572EB4146EC}" dt="2023-08-31T15:18:17.016" v="653" actId="33524"/>
        <pc:sldMkLst>
          <pc:docMk/>
          <pc:sldMk cId="0" sldId="264"/>
        </pc:sldMkLst>
        <pc:spChg chg="mod">
          <ac:chgData name="Kayla Newkirk" userId="9680a05c-cb1e-4565-8b93-2bd88f2c5fa2" providerId="ADAL" clId="{542F35BA-5086-4307-B1D2-E572EB4146EC}" dt="2023-08-31T15:16:33.830" v="533" actId="33524"/>
          <ac:spMkLst>
            <pc:docMk/>
            <pc:sldMk cId="0" sldId="264"/>
            <ac:spMk id="3" creationId="{00000000-0000-0000-0000-000000000000}"/>
          </ac:spMkLst>
        </pc:spChg>
      </pc:sldChg>
      <pc:sldChg chg="del">
        <pc:chgData name="Kayla Newkirk" userId="9680a05c-cb1e-4565-8b93-2bd88f2c5fa2" providerId="ADAL" clId="{542F35BA-5086-4307-B1D2-E572EB4146EC}" dt="2023-08-31T15:36:44.707" v="1049" actId="2696"/>
        <pc:sldMkLst>
          <pc:docMk/>
          <pc:sldMk cId="0" sldId="267"/>
        </pc:sldMkLst>
      </pc:sldChg>
      <pc:sldChg chg="addSp delSp modSp mod">
        <pc:chgData name="Kayla Newkirk" userId="9680a05c-cb1e-4565-8b93-2bd88f2c5fa2" providerId="ADAL" clId="{542F35BA-5086-4307-B1D2-E572EB4146EC}" dt="2023-08-31T15:25:39.172" v="1048" actId="1076"/>
        <pc:sldMkLst>
          <pc:docMk/>
          <pc:sldMk cId="0" sldId="269"/>
        </pc:sldMkLst>
        <pc:spChg chg="add mod">
          <ac:chgData name="Kayla Newkirk" userId="9680a05c-cb1e-4565-8b93-2bd88f2c5fa2" providerId="ADAL" clId="{542F35BA-5086-4307-B1D2-E572EB4146EC}" dt="2023-08-31T15:25:39.172" v="1048" actId="1076"/>
          <ac:spMkLst>
            <pc:docMk/>
            <pc:sldMk cId="0" sldId="269"/>
            <ac:spMk id="2" creationId="{C7CD8CBE-97D6-E624-3FEE-9E775E0E2D2C}"/>
          </ac:spMkLst>
        </pc:spChg>
        <pc:spChg chg="mod">
          <ac:chgData name="Kayla Newkirk" userId="9680a05c-cb1e-4565-8b93-2bd88f2c5fa2" providerId="ADAL" clId="{542F35BA-5086-4307-B1D2-E572EB4146EC}" dt="2023-08-31T15:21:34.448" v="809"/>
          <ac:spMkLst>
            <pc:docMk/>
            <pc:sldMk cId="0" sldId="269"/>
            <ac:spMk id="3" creationId="{00000000-0000-0000-0000-000000000000}"/>
          </ac:spMkLst>
        </pc:spChg>
        <pc:picChg chg="del">
          <ac:chgData name="Kayla Newkirk" userId="9680a05c-cb1e-4565-8b93-2bd88f2c5fa2" providerId="ADAL" clId="{542F35BA-5086-4307-B1D2-E572EB4146EC}" dt="2023-08-31T15:22:25.814" v="810" actId="478"/>
          <ac:picMkLst>
            <pc:docMk/>
            <pc:sldMk cId="0" sldId="269"/>
            <ac:picMk id="2050" creationId="{CC1DC8D7-D097-131D-3911-76BACE05B76D}"/>
          </ac:picMkLst>
        </pc:picChg>
      </pc:sldChg>
      <pc:sldChg chg="modSp mod">
        <pc:chgData name="Kayla Newkirk" userId="9680a05c-cb1e-4565-8b93-2bd88f2c5fa2" providerId="ADAL" clId="{542F35BA-5086-4307-B1D2-E572EB4146EC}" dt="2023-08-31T15:37:38.563" v="1053" actId="20577"/>
        <pc:sldMkLst>
          <pc:docMk/>
          <pc:sldMk cId="0" sldId="271"/>
        </pc:sldMkLst>
        <pc:spChg chg="mod">
          <ac:chgData name="Kayla Newkirk" userId="9680a05c-cb1e-4565-8b93-2bd88f2c5fa2" providerId="ADAL" clId="{542F35BA-5086-4307-B1D2-E572EB4146EC}" dt="2023-08-31T15:37:38.563" v="1053" actId="20577"/>
          <ac:spMkLst>
            <pc:docMk/>
            <pc:sldMk cId="0" sldId="271"/>
            <ac:spMk id="3" creationId="{00000000-0000-0000-0000-000000000000}"/>
          </ac:spMkLst>
        </pc:spChg>
      </pc:sldChg>
      <pc:sldChg chg="modSp mod">
        <pc:chgData name="Kayla Newkirk" userId="9680a05c-cb1e-4565-8b93-2bd88f2c5fa2" providerId="ADAL" clId="{542F35BA-5086-4307-B1D2-E572EB4146EC}" dt="2023-08-31T15:39:07.421" v="1063" actId="1076"/>
        <pc:sldMkLst>
          <pc:docMk/>
          <pc:sldMk cId="0" sldId="272"/>
        </pc:sldMkLst>
        <pc:spChg chg="mod">
          <ac:chgData name="Kayla Newkirk" userId="9680a05c-cb1e-4565-8b93-2bd88f2c5fa2" providerId="ADAL" clId="{542F35BA-5086-4307-B1D2-E572EB4146EC}" dt="2023-08-31T15:39:07.421" v="1063" actId="1076"/>
          <ac:spMkLst>
            <pc:docMk/>
            <pc:sldMk cId="0" sldId="272"/>
            <ac:spMk id="2" creationId="{00000000-0000-0000-0000-000000000000}"/>
          </ac:spMkLst>
        </pc:spChg>
      </pc:sldChg>
      <pc:sldChg chg="modSp mod ord">
        <pc:chgData name="Kayla Newkirk" userId="9680a05c-cb1e-4565-8b93-2bd88f2c5fa2" providerId="ADAL" clId="{542F35BA-5086-4307-B1D2-E572EB4146EC}" dt="2023-08-31T15:03:28.728" v="397"/>
        <pc:sldMkLst>
          <pc:docMk/>
          <pc:sldMk cId="931375356" sldId="279"/>
        </pc:sldMkLst>
        <pc:spChg chg="mod">
          <ac:chgData name="Kayla Newkirk" userId="9680a05c-cb1e-4565-8b93-2bd88f2c5fa2" providerId="ADAL" clId="{542F35BA-5086-4307-B1D2-E572EB4146EC}" dt="2023-08-31T14:55:32.315" v="349" actId="20577"/>
          <ac:spMkLst>
            <pc:docMk/>
            <pc:sldMk cId="931375356" sldId="279"/>
            <ac:spMk id="2" creationId="{DBA1C1BB-AF6A-4814-B561-E1BC0D85877C}"/>
          </ac:spMkLst>
        </pc:spChg>
        <pc:spChg chg="mod">
          <ac:chgData name="Kayla Newkirk" userId="9680a05c-cb1e-4565-8b93-2bd88f2c5fa2" providerId="ADAL" clId="{542F35BA-5086-4307-B1D2-E572EB4146EC}" dt="2023-08-31T14:56:05.001" v="394" actId="20577"/>
          <ac:spMkLst>
            <pc:docMk/>
            <pc:sldMk cId="931375356" sldId="279"/>
            <ac:spMk id="3" creationId="{455DB4F3-411F-183B-11BC-06B8168822A0}"/>
          </ac:spMkLst>
        </pc:spChg>
        <pc:picChg chg="mod">
          <ac:chgData name="Kayla Newkirk" userId="9680a05c-cb1e-4565-8b93-2bd88f2c5fa2" providerId="ADAL" clId="{542F35BA-5086-4307-B1D2-E572EB4146EC}" dt="2023-08-31T14:56:12.928" v="395" actId="1076"/>
          <ac:picMkLst>
            <pc:docMk/>
            <pc:sldMk cId="931375356" sldId="279"/>
            <ac:picMk id="1026" creationId="{0F2A7A7B-FE19-1EDD-08A6-D0014065F6A8}"/>
          </ac:picMkLst>
        </pc:picChg>
      </pc:sldChg>
      <pc:sldChg chg="modSp mod">
        <pc:chgData name="Kayla Newkirk" userId="9680a05c-cb1e-4565-8b93-2bd88f2c5fa2" providerId="ADAL" clId="{542F35BA-5086-4307-B1D2-E572EB4146EC}" dt="2023-08-31T07:02:46.878" v="18" actId="20577"/>
        <pc:sldMkLst>
          <pc:docMk/>
          <pc:sldMk cId="2801818722" sldId="281"/>
        </pc:sldMkLst>
        <pc:spChg chg="mod">
          <ac:chgData name="Kayla Newkirk" userId="9680a05c-cb1e-4565-8b93-2bd88f2c5fa2" providerId="ADAL" clId="{542F35BA-5086-4307-B1D2-E572EB4146EC}" dt="2023-08-31T07:02:46.878" v="18" actId="20577"/>
          <ac:spMkLst>
            <pc:docMk/>
            <pc:sldMk cId="2801818722" sldId="281"/>
            <ac:spMk id="2" creationId="{CCCB904B-1DCF-DAB5-F773-60CA52AE7316}"/>
          </ac:spMkLst>
        </pc:spChg>
      </pc:sldChg>
      <pc:sldChg chg="modSp mod">
        <pc:chgData name="Kayla Newkirk" userId="9680a05c-cb1e-4565-8b93-2bd88f2c5fa2" providerId="ADAL" clId="{542F35BA-5086-4307-B1D2-E572EB4146EC}" dt="2023-08-31T15:18:54.546" v="696" actId="14100"/>
        <pc:sldMkLst>
          <pc:docMk/>
          <pc:sldMk cId="2678993191" sldId="282"/>
        </pc:sldMkLst>
        <pc:spChg chg="mod">
          <ac:chgData name="Kayla Newkirk" userId="9680a05c-cb1e-4565-8b93-2bd88f2c5fa2" providerId="ADAL" clId="{542F35BA-5086-4307-B1D2-E572EB4146EC}" dt="2023-08-31T15:18:54.546" v="696" actId="14100"/>
          <ac:spMkLst>
            <pc:docMk/>
            <pc:sldMk cId="2678993191" sldId="282"/>
            <ac:spMk id="3" creationId="{868E4A35-9486-6D30-6083-E3580F8022C0}"/>
          </ac:spMkLst>
        </pc:spChg>
      </pc:sldChg>
      <pc:sldChg chg="addSp delSp modSp mod">
        <pc:chgData name="Kayla Newkirk" userId="9680a05c-cb1e-4565-8b93-2bd88f2c5fa2" providerId="ADAL" clId="{542F35BA-5086-4307-B1D2-E572EB4146EC}" dt="2023-08-31T14:21:24.302" v="104" actId="1076"/>
        <pc:sldMkLst>
          <pc:docMk/>
          <pc:sldMk cId="102563681" sldId="285"/>
        </pc:sldMkLst>
        <pc:spChg chg="add mod">
          <ac:chgData name="Kayla Newkirk" userId="9680a05c-cb1e-4565-8b93-2bd88f2c5fa2" providerId="ADAL" clId="{542F35BA-5086-4307-B1D2-E572EB4146EC}" dt="2023-08-31T14:21:10.447" v="100" actId="1076"/>
          <ac:spMkLst>
            <pc:docMk/>
            <pc:sldMk cId="102563681" sldId="285"/>
            <ac:spMk id="3" creationId="{3FF0D788-B856-2DB8-BECD-51EB8B09EA87}"/>
          </ac:spMkLst>
        </pc:spChg>
        <pc:picChg chg="add del mod">
          <ac:chgData name="Kayla Newkirk" userId="9680a05c-cb1e-4565-8b93-2bd88f2c5fa2" providerId="ADAL" clId="{542F35BA-5086-4307-B1D2-E572EB4146EC}" dt="2023-08-31T14:17:25.233" v="22" actId="478"/>
          <ac:picMkLst>
            <pc:docMk/>
            <pc:sldMk cId="102563681" sldId="285"/>
            <ac:picMk id="2" creationId="{3B55FA1C-6D93-7E58-9842-508673B70BD5}"/>
          </ac:picMkLst>
        </pc:picChg>
        <pc:picChg chg="mod">
          <ac:chgData name="Kayla Newkirk" userId="9680a05c-cb1e-4565-8b93-2bd88f2c5fa2" providerId="ADAL" clId="{542F35BA-5086-4307-B1D2-E572EB4146EC}" dt="2023-08-31T14:21:18.581" v="103" actId="1076"/>
          <ac:picMkLst>
            <pc:docMk/>
            <pc:sldMk cId="102563681" sldId="285"/>
            <ac:picMk id="4098" creationId="{7FC562EC-4157-31B6-175D-CD7C978B9755}"/>
          </ac:picMkLst>
        </pc:picChg>
        <pc:picChg chg="add del mod">
          <ac:chgData name="Kayla Newkirk" userId="9680a05c-cb1e-4565-8b93-2bd88f2c5fa2" providerId="ADAL" clId="{542F35BA-5086-4307-B1D2-E572EB4146EC}" dt="2023-08-31T14:19:20.569" v="28" actId="478"/>
          <ac:picMkLst>
            <pc:docMk/>
            <pc:sldMk cId="102563681" sldId="285"/>
            <ac:picMk id="5122" creationId="{819A5323-771F-80C1-E4C8-33987010EC26}"/>
          </ac:picMkLst>
        </pc:picChg>
        <pc:picChg chg="add mod">
          <ac:chgData name="Kayla Newkirk" userId="9680a05c-cb1e-4565-8b93-2bd88f2c5fa2" providerId="ADAL" clId="{542F35BA-5086-4307-B1D2-E572EB4146EC}" dt="2023-08-31T14:21:24.302" v="104" actId="1076"/>
          <ac:picMkLst>
            <pc:docMk/>
            <pc:sldMk cId="102563681" sldId="285"/>
            <ac:picMk id="5124" creationId="{50781F27-7854-B979-B219-114E038E16B1}"/>
          </ac:picMkLst>
        </pc:picChg>
      </pc:sldChg>
      <pc:sldChg chg="addSp modSp new mod">
        <pc:chgData name="Kayla Newkirk" userId="9680a05c-cb1e-4565-8b93-2bd88f2c5fa2" providerId="ADAL" clId="{542F35BA-5086-4307-B1D2-E572EB4146EC}" dt="2023-08-31T15:21:31.957" v="807" actId="20577"/>
        <pc:sldMkLst>
          <pc:docMk/>
          <pc:sldMk cId="3112406898" sldId="291"/>
        </pc:sldMkLst>
        <pc:spChg chg="mod">
          <ac:chgData name="Kayla Newkirk" userId="9680a05c-cb1e-4565-8b93-2bd88f2c5fa2" providerId="ADAL" clId="{542F35BA-5086-4307-B1D2-E572EB4146EC}" dt="2023-08-31T14:22:31.934" v="120" actId="20577"/>
          <ac:spMkLst>
            <pc:docMk/>
            <pc:sldMk cId="3112406898" sldId="291"/>
            <ac:spMk id="2" creationId="{F44FD19E-1053-C19E-399E-9979243BC90C}"/>
          </ac:spMkLst>
        </pc:spChg>
        <pc:spChg chg="add mod">
          <ac:chgData name="Kayla Newkirk" userId="9680a05c-cb1e-4565-8b93-2bd88f2c5fa2" providerId="ADAL" clId="{542F35BA-5086-4307-B1D2-E572EB4146EC}" dt="2023-08-31T15:21:31.957" v="807" actId="20577"/>
          <ac:spMkLst>
            <pc:docMk/>
            <pc:sldMk cId="3112406898" sldId="291"/>
            <ac:spMk id="3" creationId="{79E27E4D-52C9-0381-E471-BD182C2E07D1}"/>
          </ac:spMkLst>
        </pc:spChg>
      </pc:sldChg>
      <pc:sldChg chg="modSp new mod">
        <pc:chgData name="Kayla Newkirk" userId="9680a05c-cb1e-4565-8b93-2bd88f2c5fa2" providerId="ADAL" clId="{542F35BA-5086-4307-B1D2-E572EB4146EC}" dt="2023-08-31T15:16:05.418" v="527" actId="20577"/>
        <pc:sldMkLst>
          <pc:docMk/>
          <pc:sldMk cId="974674823" sldId="292"/>
        </pc:sldMkLst>
        <pc:spChg chg="mod">
          <ac:chgData name="Kayla Newkirk" userId="9680a05c-cb1e-4565-8b93-2bd88f2c5fa2" providerId="ADAL" clId="{542F35BA-5086-4307-B1D2-E572EB4146EC}" dt="2023-08-31T15:05:00.897" v="410" actId="122"/>
          <ac:spMkLst>
            <pc:docMk/>
            <pc:sldMk cId="974674823" sldId="292"/>
            <ac:spMk id="2" creationId="{C43B3566-BC59-057A-F5E6-7CC0797ECC03}"/>
          </ac:spMkLst>
        </pc:spChg>
        <pc:spChg chg="mod">
          <ac:chgData name="Kayla Newkirk" userId="9680a05c-cb1e-4565-8b93-2bd88f2c5fa2" providerId="ADAL" clId="{542F35BA-5086-4307-B1D2-E572EB4146EC}" dt="2023-08-31T15:16:05.418" v="527" actId="20577"/>
          <ac:spMkLst>
            <pc:docMk/>
            <pc:sldMk cId="974674823" sldId="292"/>
            <ac:spMk id="3" creationId="{5D8B47C9-948F-BF9B-D2DC-03BFAC775AC6}"/>
          </ac:spMkLst>
        </pc:spChg>
      </pc:sldChg>
      <pc:sldChg chg="modSp add mod ord">
        <pc:chgData name="Kayla Newkirk" userId="9680a05c-cb1e-4565-8b93-2bd88f2c5fa2" providerId="ADAL" clId="{542F35BA-5086-4307-B1D2-E572EB4146EC}" dt="2023-08-31T15:38:19.371" v="1062" actId="403"/>
        <pc:sldMkLst>
          <pc:docMk/>
          <pc:sldMk cId="4037876681" sldId="293"/>
        </pc:sldMkLst>
        <pc:spChg chg="mod">
          <ac:chgData name="Kayla Newkirk" userId="9680a05c-cb1e-4565-8b93-2bd88f2c5fa2" providerId="ADAL" clId="{542F35BA-5086-4307-B1D2-E572EB4146EC}" dt="2023-08-31T15:38:19.371" v="1062" actId="403"/>
          <ac:spMkLst>
            <pc:docMk/>
            <pc:sldMk cId="4037876681" sldId="293"/>
            <ac:spMk id="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A5B8270B-9DCA-4205-B528-FEF486C8EE87}" type="datetimeFigureOut">
              <a:rPr lang="en-US" smtClean="0"/>
              <a:pPr/>
              <a:t>8/31/2023</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7" rIns="96653" bIns="4832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760538C9-0F0E-4CD0-9436-45FB801EA1F1}" type="slidenum">
              <a:rPr lang="en-US" smtClean="0"/>
              <a:pPr/>
              <a:t>‹#›</a:t>
            </a:fld>
            <a:endParaRPr lang="en-US"/>
          </a:p>
        </p:txBody>
      </p:sp>
    </p:spTree>
    <p:extLst>
      <p:ext uri="{BB962C8B-B14F-4D97-AF65-F5344CB8AC3E}">
        <p14:creationId xmlns:p14="http://schemas.microsoft.com/office/powerpoint/2010/main" val="16684914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With your role as a helper, do you see similar values in multiple categories or overlapping values?</a:t>
            </a:r>
            <a:endParaRPr lang="en-US" dirty="0"/>
          </a:p>
          <a:p>
            <a:endParaRPr lang="en-US" dirty="0"/>
          </a:p>
        </p:txBody>
      </p:sp>
      <p:sp>
        <p:nvSpPr>
          <p:cNvPr id="4" name="Slide Number Placeholder 3"/>
          <p:cNvSpPr>
            <a:spLocks noGrp="1"/>
          </p:cNvSpPr>
          <p:nvPr>
            <p:ph type="sldNum" sz="quarter" idx="5"/>
          </p:nvPr>
        </p:nvSpPr>
        <p:spPr/>
        <p:txBody>
          <a:bodyPr/>
          <a:lstStyle/>
          <a:p>
            <a:fld id="{760538C9-0F0E-4CD0-9436-45FB801EA1F1}" type="slidenum">
              <a:rPr lang="en-US" smtClean="0"/>
              <a:pPr/>
              <a:t>9</a:t>
            </a:fld>
            <a:endParaRPr lang="en-US"/>
          </a:p>
        </p:txBody>
      </p:sp>
    </p:spTree>
    <p:extLst>
      <p:ext uri="{BB962C8B-B14F-4D97-AF65-F5344CB8AC3E}">
        <p14:creationId xmlns:p14="http://schemas.microsoft.com/office/powerpoint/2010/main" val="3024855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0538C9-0F0E-4CD0-9436-45FB801EA1F1}" type="slidenum">
              <a:rPr lang="en-US" smtClean="0"/>
              <a:pPr/>
              <a:t>10</a:t>
            </a:fld>
            <a:endParaRPr lang="en-US"/>
          </a:p>
        </p:txBody>
      </p:sp>
    </p:spTree>
    <p:extLst>
      <p:ext uri="{BB962C8B-B14F-4D97-AF65-F5344CB8AC3E}">
        <p14:creationId xmlns:p14="http://schemas.microsoft.com/office/powerpoint/2010/main" val="15475037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But remember,</a:t>
            </a:r>
            <a:r>
              <a:rPr lang="en-US" baseline="0" dirty="0"/>
              <a:t> how hard is your life work going to be if you have to change every client’s core?  Do you really believe you have all the answers for everyone?  What happens to your practice if you refer everyone who differs from you that you can’t change?</a:t>
            </a:r>
            <a:endParaRPr lang="en-US" dirty="0"/>
          </a:p>
        </p:txBody>
      </p:sp>
      <p:sp>
        <p:nvSpPr>
          <p:cNvPr id="4" name="Slide Number Placeholder 3"/>
          <p:cNvSpPr>
            <a:spLocks noGrp="1"/>
          </p:cNvSpPr>
          <p:nvPr>
            <p:ph type="sldNum" sz="quarter" idx="10"/>
          </p:nvPr>
        </p:nvSpPr>
        <p:spPr/>
        <p:txBody>
          <a:bodyPr/>
          <a:lstStyle/>
          <a:p>
            <a:fld id="{760538C9-0F0E-4CD0-9436-45FB801EA1F1}" type="slidenum">
              <a:rPr lang="en-US" smtClean="0"/>
              <a:pPr/>
              <a:t>15</a:t>
            </a:fld>
            <a:endParaRPr lang="en-US"/>
          </a:p>
        </p:txBody>
      </p:sp>
    </p:spTree>
    <p:extLst>
      <p:ext uri="{BB962C8B-B14F-4D97-AF65-F5344CB8AC3E}">
        <p14:creationId xmlns:p14="http://schemas.microsoft.com/office/powerpoint/2010/main" val="3385660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3175F2B-7474-4A2B-9468-63C15ADB95B8}" type="datetimeFigureOut">
              <a:rPr lang="en-US" smtClean="0"/>
              <a:pPr/>
              <a:t>8/31/2023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2330991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3175F2B-7474-4A2B-9468-63C15ADB95B8}" type="datetimeFigureOut">
              <a:rPr lang="en-US" smtClean="0"/>
              <a:pPr/>
              <a:t>8/31/2023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2304715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fld id="{43175F2B-7474-4A2B-9468-63C15ADB95B8}" type="datetimeFigureOut">
              <a:rPr lang="en-US" smtClean="0"/>
              <a:pPr/>
              <a:t>8/31/2023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14209288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fld id="{43175F2B-7474-4A2B-9468-63C15ADB95B8}" type="datetimeFigureOut">
              <a:rPr lang="en-US" smtClean="0"/>
              <a:pPr/>
              <a:t>8/31/2023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2381000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175F2B-7474-4A2B-9468-63C15ADB95B8}" type="datetimeFigureOut">
              <a:rPr lang="en-US" smtClean="0"/>
              <a:pPr/>
              <a:t>8/31/2023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36347982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175F2B-7474-4A2B-9468-63C15ADB95B8}" type="datetimeFigureOut">
              <a:rPr lang="en-US" smtClean="0"/>
              <a:pPr/>
              <a:t>8/31/2023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3957870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175F2B-7474-4A2B-9468-63C15ADB95B8}" type="datetimeFigureOut">
              <a:rPr lang="en-US" smtClean="0"/>
              <a:pPr/>
              <a:t>8/31/2023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948604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3175F2B-7474-4A2B-9468-63C15ADB95B8}" type="datetimeFigureOut">
              <a:rPr lang="en-US" smtClean="0"/>
              <a:pPr/>
              <a:t>8/31/2023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26591350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3175F2B-7474-4A2B-9468-63C15ADB95B8}" type="datetimeFigureOut">
              <a:rPr lang="en-US" smtClean="0"/>
              <a:pPr/>
              <a:t>8/31/2023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2435176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3175F2B-7474-4A2B-9468-63C15ADB95B8}" type="datetimeFigureOut">
              <a:rPr lang="en-US" smtClean="0"/>
              <a:pPr/>
              <a:t>8/31/2023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2721108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3175F2B-7474-4A2B-9468-63C15ADB95B8}" type="datetimeFigureOut">
              <a:rPr lang="en-US" smtClean="0"/>
              <a:pPr/>
              <a:t>8/31/2023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716017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175F2B-7474-4A2B-9468-63C15ADB95B8}" type="datetimeFigureOut">
              <a:rPr lang="en-US" smtClean="0"/>
              <a:pPr/>
              <a:t>8/31/2023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1665163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3175F2B-7474-4A2B-9468-63C15ADB95B8}" type="datetimeFigureOut">
              <a:rPr lang="en-US" smtClean="0"/>
              <a:pPr/>
              <a:t>8/31/2023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1229518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2914357" y="6041361"/>
            <a:ext cx="732659" cy="365125"/>
          </a:xfrm>
        </p:spPr>
        <p:txBody>
          <a:bodyPr/>
          <a:lstStyle/>
          <a:p>
            <a:fld id="{43175F2B-7474-4A2B-9468-63C15ADB95B8}" type="datetimeFigureOut">
              <a:rPr lang="en-US" smtClean="0"/>
              <a:pPr/>
              <a:t>8/31/2023</a:t>
            </a:fld>
            <a:endParaRPr lang="en-US"/>
          </a:p>
        </p:txBody>
      </p:sp>
      <p:sp>
        <p:nvSpPr>
          <p:cNvPr id="6" name="Footer Placeholder 5"/>
          <p:cNvSpPr>
            <a:spLocks noGrp="1"/>
          </p:cNvSpPr>
          <p:nvPr>
            <p:ph type="ftr" sz="quarter" idx="11"/>
          </p:nvPr>
        </p:nvSpPr>
        <p:spPr>
          <a:xfrm>
            <a:off x="442797" y="6041361"/>
            <a:ext cx="2471560" cy="365125"/>
          </a:xfrm>
        </p:spPr>
        <p:txBody>
          <a:bodyPr/>
          <a:lstStyle/>
          <a:p>
            <a:endParaRPr lang="en-US"/>
          </a:p>
        </p:txBody>
      </p:sp>
      <p:sp>
        <p:nvSpPr>
          <p:cNvPr id="7" name="Slide Number Placeholder 6"/>
          <p:cNvSpPr>
            <a:spLocks noGrp="1"/>
          </p:cNvSpPr>
          <p:nvPr>
            <p:ph type="sldNum" sz="quarter" idx="12"/>
          </p:nvPr>
        </p:nvSpPr>
        <p:spPr>
          <a:xfrm>
            <a:off x="3647017" y="5915887"/>
            <a:ext cx="796616" cy="490599"/>
          </a:xfrm>
        </p:spPr>
        <p:txBody>
          <a:bodyPr/>
          <a:lstStyle/>
          <a:p>
            <a:fld id="{ECEB5350-3870-4A93-811B-295C3B244B01}" type="slidenum">
              <a:rPr lang="en-US" smtClean="0"/>
              <a:pPr/>
              <a:t>‹#›</a:t>
            </a:fld>
            <a:endParaRPr lang="en-US"/>
          </a:p>
        </p:txBody>
      </p:sp>
    </p:spTree>
    <p:extLst>
      <p:ext uri="{BB962C8B-B14F-4D97-AF65-F5344CB8AC3E}">
        <p14:creationId xmlns:p14="http://schemas.microsoft.com/office/powerpoint/2010/main" val="2529393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endParaRPr lang="en-US"/>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fld id="{43175F2B-7474-4A2B-9468-63C15ADB95B8}" type="datetimeFigureOut">
              <a:rPr lang="en-US" smtClean="0"/>
              <a:pPr/>
              <a:t>8/31/2023</a:t>
            </a:fld>
            <a:endParaRPr lang="en-US"/>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fld id="{ECEB5350-3870-4A93-811B-295C3B244B01}" type="slidenum">
              <a:rPr lang="en-US" smtClean="0"/>
              <a:pPr/>
              <a:t>‹#›</a:t>
            </a:fld>
            <a:endParaRPr lang="en-US"/>
          </a:p>
        </p:txBody>
      </p:sp>
    </p:spTree>
    <p:extLst>
      <p:ext uri="{BB962C8B-B14F-4D97-AF65-F5344CB8AC3E}">
        <p14:creationId xmlns:p14="http://schemas.microsoft.com/office/powerpoint/2010/main" val="1290301104"/>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6.xml"/><Relationship Id="rId1" Type="http://schemas.openxmlformats.org/officeDocument/2006/relationships/video" Target="https://www.youtube.com/embed/fPYHNPf5XpA?feature=oembed"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B904B-1DCF-DAB5-F773-60CA52AE7316}"/>
              </a:ext>
            </a:extLst>
          </p:cNvPr>
          <p:cNvSpPr>
            <a:spLocks noGrp="1"/>
          </p:cNvSpPr>
          <p:nvPr>
            <p:ph type="ctrTitle"/>
          </p:nvPr>
        </p:nvSpPr>
        <p:spPr/>
        <p:txBody>
          <a:bodyPr/>
          <a:lstStyle/>
          <a:p>
            <a:r>
              <a:rPr lang="en-US" dirty="0"/>
              <a:t>Personal Values and Beliefs in Helping: </a:t>
            </a:r>
            <a:br>
              <a:rPr lang="en-US" dirty="0"/>
            </a:br>
            <a:r>
              <a:rPr lang="en-US" dirty="0"/>
              <a:t>Part 2</a:t>
            </a:r>
          </a:p>
        </p:txBody>
      </p:sp>
      <p:sp>
        <p:nvSpPr>
          <p:cNvPr id="3" name="Subtitle 2">
            <a:extLst>
              <a:ext uri="{FF2B5EF4-FFF2-40B4-BE49-F238E27FC236}">
                <a16:creationId xmlns:a16="http://schemas.microsoft.com/office/drawing/2014/main" id="{BD6515F4-0C11-5A35-0CF7-F0E865C42100}"/>
              </a:ext>
            </a:extLst>
          </p:cNvPr>
          <p:cNvSpPr>
            <a:spLocks noGrp="1"/>
          </p:cNvSpPr>
          <p:nvPr>
            <p:ph type="subTitle" idx="1"/>
          </p:nvPr>
        </p:nvSpPr>
        <p:spPr>
          <a:xfrm>
            <a:off x="800725" y="5408854"/>
            <a:ext cx="7526338" cy="434974"/>
          </a:xfrm>
        </p:spPr>
        <p:txBody>
          <a:bodyPr>
            <a:normAutofit fontScale="92500" lnSpcReduction="20000"/>
          </a:bodyPr>
          <a:lstStyle/>
          <a:p>
            <a:r>
              <a:rPr lang="en-US" sz="2800" dirty="0"/>
              <a:t>Kayla Newkirk, M.S.</a:t>
            </a:r>
          </a:p>
        </p:txBody>
      </p:sp>
    </p:spTree>
    <p:extLst>
      <p:ext uri="{BB962C8B-B14F-4D97-AF65-F5344CB8AC3E}">
        <p14:creationId xmlns:p14="http://schemas.microsoft.com/office/powerpoint/2010/main" val="2801818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2875" y="914400"/>
            <a:ext cx="7524003" cy="970450"/>
          </a:xfrm>
        </p:spPr>
        <p:txBody>
          <a:bodyPr>
            <a:normAutofit fontScale="90000"/>
          </a:bodyPr>
          <a:lstStyle/>
          <a:p>
            <a:pPr algn="ctr"/>
            <a:r>
              <a:rPr lang="en-US" dirty="0"/>
              <a:t>Characteristics of Effective Helpers</a:t>
            </a:r>
          </a:p>
        </p:txBody>
      </p:sp>
      <p:sp>
        <p:nvSpPr>
          <p:cNvPr id="3" name="Content Placeholder 2"/>
          <p:cNvSpPr>
            <a:spLocks noGrp="1"/>
          </p:cNvSpPr>
          <p:nvPr>
            <p:ph idx="1"/>
          </p:nvPr>
        </p:nvSpPr>
        <p:spPr>
          <a:xfrm>
            <a:off x="809997" y="2222286"/>
            <a:ext cx="7800603" cy="4483313"/>
          </a:xfrm>
        </p:spPr>
        <p:txBody>
          <a:bodyPr>
            <a:normAutofit/>
          </a:bodyPr>
          <a:lstStyle/>
          <a:p>
            <a:pPr marL="109728" indent="0">
              <a:buNone/>
            </a:pPr>
            <a:endParaRPr lang="en-US" sz="2000" dirty="0"/>
          </a:p>
          <a:p>
            <a:r>
              <a:rPr lang="en-US" sz="2400" dirty="0"/>
              <a:t>Why might a list of “Characteristics of Effective Helpers” start with “self-awareness”?</a:t>
            </a:r>
            <a:endParaRPr lang="en-US" sz="2400" b="1" i="1" dirty="0">
              <a:effectLst>
                <a:outerShdw blurRad="38100" dist="38100" dir="2700000" algn="tl">
                  <a:srgbClr val="000000">
                    <a:alpha val="43137"/>
                  </a:srgbClr>
                </a:outerShdw>
              </a:effectLst>
            </a:endParaRPr>
          </a:p>
          <a:p>
            <a:pPr marL="630936" lvl="2" indent="0">
              <a:buNone/>
            </a:pPr>
            <a:endParaRPr lang="en-US" sz="2400" b="1" i="1" dirty="0">
              <a:effectLst>
                <a:outerShdw blurRad="38100" dist="38100" dir="2700000" algn="tl">
                  <a:srgbClr val="000000">
                    <a:alpha val="43137"/>
                  </a:srgbClr>
                </a:outerShdw>
              </a:effectLst>
            </a:endParaRPr>
          </a:p>
          <a:p>
            <a:r>
              <a:rPr lang="en-US" sz="2400" dirty="0"/>
              <a:t>We all have assumptions, beliefs, and values… But how do they impact our work as helpers? </a:t>
            </a:r>
            <a:br>
              <a:rPr lang="en-US" sz="2400" dirty="0"/>
            </a:br>
            <a:endParaRPr lang="en-US" sz="2400" dirty="0"/>
          </a:p>
          <a:p>
            <a:r>
              <a:rPr lang="en-US" sz="2400" i="1" dirty="0">
                <a:effectLst>
                  <a:outerShdw blurRad="38100" dist="38100" dir="2700000" algn="tl">
                    <a:srgbClr val="000000">
                      <a:alpha val="43137"/>
                    </a:srgbClr>
                  </a:outerShdw>
                </a:effectLst>
              </a:rPr>
              <a:t>You are the instrument of your own helping work, so what parts of your instrument are tuned so tightly they can’t flexibly respond to others? </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000" dirty="0"/>
              <a:t>Exposing</a:t>
            </a:r>
            <a:r>
              <a:rPr lang="en-US" dirty="0"/>
              <a:t> vs. Imposing Values</a:t>
            </a:r>
          </a:p>
        </p:txBody>
      </p:sp>
      <p:sp>
        <p:nvSpPr>
          <p:cNvPr id="2" name="Content Placeholder 1"/>
          <p:cNvSpPr>
            <a:spLocks noGrp="1"/>
          </p:cNvSpPr>
          <p:nvPr>
            <p:ph idx="1"/>
          </p:nvPr>
        </p:nvSpPr>
        <p:spPr>
          <a:xfrm>
            <a:off x="457200" y="2057400"/>
            <a:ext cx="8229600" cy="5148072"/>
          </a:xfrm>
        </p:spPr>
        <p:txBody>
          <a:bodyPr>
            <a:normAutofit/>
          </a:bodyPr>
          <a:lstStyle/>
          <a:p>
            <a:r>
              <a:rPr lang="en-US" sz="2400" b="1" dirty="0">
                <a:cs typeface="Arial"/>
              </a:rPr>
              <a:t>Imposing values </a:t>
            </a:r>
            <a:endParaRPr lang="en-US" sz="2400" b="1" dirty="0">
              <a:cs typeface="Arial" panose="020B0604020202020204" pitchFamily="34" charset="0"/>
            </a:endParaRPr>
          </a:p>
          <a:p>
            <a:pPr lvl="1"/>
            <a:r>
              <a:rPr lang="en-US" sz="2000" dirty="0">
                <a:cs typeface="Arial"/>
              </a:rPr>
              <a:t>Forcing counselor/helper values on client/students/patients</a:t>
            </a:r>
          </a:p>
          <a:p>
            <a:r>
              <a:rPr lang="en-US" sz="2400" b="1" dirty="0">
                <a:cs typeface="Arial"/>
              </a:rPr>
              <a:t>Exposing values </a:t>
            </a:r>
            <a:endParaRPr lang="en-US" sz="2400" b="1" dirty="0">
              <a:cs typeface="Arial" panose="020B0604020202020204" pitchFamily="34" charset="0"/>
            </a:endParaRPr>
          </a:p>
          <a:p>
            <a:pPr lvl="1"/>
            <a:r>
              <a:rPr lang="en-US" sz="2000" dirty="0">
                <a:cs typeface="Arial"/>
              </a:rPr>
              <a:t>Helping the client to recognize his/her own values and discuss </a:t>
            </a:r>
            <a:endParaRPr lang="en-US" sz="2000" dirty="0">
              <a:cs typeface="Arial" panose="020B0604020202020204" pitchFamily="34" charset="0"/>
            </a:endParaRPr>
          </a:p>
          <a:p>
            <a:r>
              <a:rPr lang="en-US" sz="2400" b="1" dirty="0">
                <a:cs typeface="Arial"/>
              </a:rPr>
              <a:t>Knowing when to discuss values conflict between therapist and client </a:t>
            </a:r>
            <a:endParaRPr lang="en-US" sz="2400" b="1" dirty="0">
              <a:cs typeface="Arial" panose="020B0604020202020204" pitchFamily="34" charset="0"/>
            </a:endParaRPr>
          </a:p>
          <a:p>
            <a:pPr lvl="1"/>
            <a:r>
              <a:rPr lang="en-US" sz="2000" dirty="0">
                <a:cs typeface="Arial" panose="020B0604020202020204" pitchFamily="34" charset="0"/>
              </a:rPr>
              <a:t>Use of professional judgment </a:t>
            </a:r>
          </a:p>
          <a:p>
            <a:endParaRPr lang="en-US" dirty="0"/>
          </a:p>
        </p:txBody>
      </p:sp>
    </p:spTree>
    <p:extLst>
      <p:ext uri="{BB962C8B-B14F-4D97-AF65-F5344CB8AC3E}">
        <p14:creationId xmlns:p14="http://schemas.microsoft.com/office/powerpoint/2010/main" val="4037876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000" dirty="0"/>
              <a:t>Exposing</a:t>
            </a:r>
            <a:r>
              <a:rPr lang="en-US" dirty="0"/>
              <a:t> vs. Imposing Values</a:t>
            </a:r>
          </a:p>
        </p:txBody>
      </p:sp>
      <p:sp>
        <p:nvSpPr>
          <p:cNvPr id="2" name="Content Placeholder 1"/>
          <p:cNvSpPr>
            <a:spLocks noGrp="1"/>
          </p:cNvSpPr>
          <p:nvPr>
            <p:ph idx="1"/>
          </p:nvPr>
        </p:nvSpPr>
        <p:spPr>
          <a:xfrm>
            <a:off x="457200" y="2057400"/>
            <a:ext cx="8229600" cy="5148072"/>
          </a:xfrm>
        </p:spPr>
        <p:txBody>
          <a:bodyPr>
            <a:normAutofit/>
          </a:bodyPr>
          <a:lstStyle/>
          <a:p>
            <a:r>
              <a:rPr lang="en-US" sz="2000" dirty="0"/>
              <a:t>Helpees have the responsibility of choosing what values to adopt, modify or discard, and what direction their lives will take.</a:t>
            </a:r>
          </a:p>
          <a:p>
            <a:pPr marL="109728" indent="0">
              <a:buNone/>
            </a:pPr>
            <a:endParaRPr lang="en-US" sz="2000" dirty="0"/>
          </a:p>
          <a:p>
            <a:r>
              <a:rPr lang="en-US" sz="2000" dirty="0"/>
              <a:t>It is neither possible nor desirable for helpers to remain neutral or to keep their values separate from their professional relationships.</a:t>
            </a:r>
          </a:p>
          <a:p>
            <a:pPr marL="109728" indent="0">
              <a:buNone/>
            </a:pPr>
            <a:endParaRPr lang="en-US" sz="2000" dirty="0"/>
          </a:p>
          <a:p>
            <a:r>
              <a:rPr lang="en-US" sz="2000" dirty="0"/>
              <a:t>The helping relationship and process can enable helpees to examine their values before making choices.</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000" dirty="0"/>
              <a:t>Exposing</a:t>
            </a:r>
            <a:r>
              <a:rPr lang="en-US" dirty="0"/>
              <a:t> vs. Imposing Values</a:t>
            </a:r>
          </a:p>
        </p:txBody>
      </p:sp>
      <p:sp>
        <p:nvSpPr>
          <p:cNvPr id="2" name="Content Placeholder 1"/>
          <p:cNvSpPr>
            <a:spLocks noGrp="1"/>
          </p:cNvSpPr>
          <p:nvPr>
            <p:ph idx="1"/>
          </p:nvPr>
        </p:nvSpPr>
        <p:spPr>
          <a:xfrm>
            <a:off x="457198" y="1600200"/>
            <a:ext cx="8229600" cy="4995672"/>
          </a:xfrm>
        </p:spPr>
        <p:txBody>
          <a:bodyPr/>
          <a:lstStyle/>
          <a:p>
            <a:r>
              <a:rPr lang="en-US" dirty="0"/>
              <a:t>Reveal your values if you find it appropriate in a way that does not communicate either directly or indirectly that the client should adopt them. Assess the impact this might have on your helpee.</a:t>
            </a:r>
          </a:p>
          <a:p>
            <a:pPr marL="109728" indent="0">
              <a:buNone/>
            </a:pPr>
            <a:endParaRPr lang="en-US" sz="1050" dirty="0"/>
          </a:p>
          <a:p>
            <a:pPr lvl="1"/>
            <a:r>
              <a:rPr lang="en-US" sz="2000" dirty="0"/>
              <a:t>Why am I disclosing and discussing my values with my helpee?</a:t>
            </a:r>
          </a:p>
          <a:p>
            <a:pPr lvl="1"/>
            <a:r>
              <a:rPr lang="en-US" sz="2000" dirty="0"/>
              <a:t>How will doing so benefit my helpee?</a:t>
            </a:r>
          </a:p>
          <a:p>
            <a:pPr lvl="1"/>
            <a:r>
              <a:rPr lang="en-US" sz="2000" dirty="0"/>
              <a:t>How vulnerable is my helpee to being unduly influenced by me?</a:t>
            </a:r>
          </a:p>
          <a:p>
            <a:pPr lvl="1"/>
            <a:r>
              <a:rPr lang="en-US" sz="2000" dirty="0"/>
              <a:t>Is my client too eager to embrace my value system?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4000" dirty="0"/>
              <a:t>Exposing</a:t>
            </a:r>
            <a:r>
              <a:rPr lang="en-US" dirty="0"/>
              <a:t> vs. Imposing Values</a:t>
            </a:r>
          </a:p>
        </p:txBody>
      </p:sp>
      <p:sp>
        <p:nvSpPr>
          <p:cNvPr id="2" name="Content Placeholder 1"/>
          <p:cNvSpPr>
            <a:spLocks noGrp="1"/>
          </p:cNvSpPr>
          <p:nvPr>
            <p:ph idx="1"/>
          </p:nvPr>
        </p:nvSpPr>
        <p:spPr>
          <a:xfrm>
            <a:off x="914400" y="2209800"/>
            <a:ext cx="7648202" cy="4413315"/>
          </a:xfrm>
        </p:spPr>
        <p:txBody>
          <a:bodyPr>
            <a:normAutofit fontScale="85000" lnSpcReduction="20000"/>
          </a:bodyPr>
          <a:lstStyle/>
          <a:p>
            <a:r>
              <a:rPr lang="en-US" sz="2600" dirty="0"/>
              <a:t>Your task as a helping professional is not to judge your helpees’ values but to help them explore and clarify their beliefs and apply them to solving their own problems.</a:t>
            </a:r>
          </a:p>
          <a:p>
            <a:endParaRPr lang="en-US" sz="2600" dirty="0"/>
          </a:p>
          <a:p>
            <a:r>
              <a:rPr lang="en-US" sz="2600" dirty="0"/>
              <a:t>Helpers need to be aware of how their personal values can influence many aspects of their professional work. </a:t>
            </a:r>
          </a:p>
          <a:p>
            <a:endParaRPr lang="en-US" sz="2600" dirty="0"/>
          </a:p>
          <a:p>
            <a:r>
              <a:rPr lang="en-US" sz="2600" dirty="0"/>
              <a:t>Again, it may be useful at times for helpers to expose their values to their helpees, yet it is counterproductive and unethical to impose these values on them.</a:t>
            </a:r>
          </a:p>
          <a:p>
            <a:pPr lvl="8" algn="r"/>
            <a:r>
              <a:rPr lang="en-US" dirty="0"/>
              <a:t>Becoming a Helper, Corey &amp; Corey, 2011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295400"/>
          </a:xfrm>
        </p:spPr>
        <p:txBody>
          <a:bodyPr>
            <a:normAutofit fontScale="90000"/>
          </a:bodyPr>
          <a:lstStyle/>
          <a:p>
            <a:pPr algn="ctr"/>
            <a:r>
              <a:rPr lang="en-US" sz="3100" i="1" dirty="0">
                <a:solidFill>
                  <a:schemeClr val="tx1"/>
                </a:solidFill>
              </a:rPr>
              <a:t>What should I do when my values conflict with my helpee AND I need to honestly share/expose those differences?</a:t>
            </a:r>
            <a:br>
              <a:rPr lang="en-US" sz="2400" dirty="0"/>
            </a:br>
            <a:endParaRPr lang="en-US" sz="2400" dirty="0"/>
          </a:p>
        </p:txBody>
      </p:sp>
      <p:sp>
        <p:nvSpPr>
          <p:cNvPr id="3" name="Content Placeholder 2"/>
          <p:cNvSpPr>
            <a:spLocks noGrp="1"/>
          </p:cNvSpPr>
          <p:nvPr>
            <p:ph idx="1"/>
          </p:nvPr>
        </p:nvSpPr>
        <p:spPr>
          <a:xfrm>
            <a:off x="342900" y="2567233"/>
            <a:ext cx="8458200" cy="4267200"/>
          </a:xfrm>
        </p:spPr>
        <p:txBody>
          <a:bodyPr>
            <a:normAutofit/>
          </a:bodyPr>
          <a:lstStyle/>
          <a:p>
            <a:r>
              <a:rPr lang="en-US" sz="2400" dirty="0"/>
              <a:t>“</a:t>
            </a:r>
            <a:r>
              <a:rPr lang="en-US" sz="2400" dirty="0">
                <a:latin typeface="Elephant" pitchFamily="18" charset="0"/>
                <a:ea typeface="Batang" pitchFamily="18" charset="-127"/>
              </a:rPr>
              <a:t>I</a:t>
            </a:r>
            <a:r>
              <a:rPr lang="en-US" sz="2400" dirty="0"/>
              <a:t>”-statements!</a:t>
            </a:r>
          </a:p>
          <a:p>
            <a:pPr marL="971550" lvl="1" indent="-514350">
              <a:buFont typeface="+mj-lt"/>
              <a:buAutoNum type="arabicPeriod"/>
            </a:pPr>
            <a:r>
              <a:rPr lang="en-US" sz="2000" dirty="0"/>
              <a:t>Try to accept. If you’ve tried and can’t then…</a:t>
            </a:r>
          </a:p>
          <a:p>
            <a:pPr marL="971550" lvl="1" indent="-514350">
              <a:buFont typeface="+mj-lt"/>
              <a:buAutoNum type="arabicPeriod"/>
            </a:pPr>
            <a:r>
              <a:rPr lang="en-US" sz="2000" dirty="0"/>
              <a:t>Explore why this conflict bothers you enough to need to share your beliefs</a:t>
            </a:r>
          </a:p>
          <a:p>
            <a:pPr marL="971550" lvl="1" indent="-514350">
              <a:buFont typeface="+mj-lt"/>
              <a:buAutoNum type="arabicPeriod"/>
            </a:pPr>
            <a:r>
              <a:rPr lang="en-US" sz="2000" dirty="0"/>
              <a:t>Share…begin with “I“ + your feelings + no evaluations or judgments + put responsibility on client to change if change is needed</a:t>
            </a:r>
          </a:p>
          <a:p>
            <a:pPr marL="971550" lvl="1" indent="-514350">
              <a:buFont typeface="+mj-lt"/>
              <a:buAutoNum type="arabicPeriod"/>
            </a:pPr>
            <a:r>
              <a:rPr lang="en-US" sz="2000" dirty="0"/>
              <a:t>“I don’t share your belief that all aged parents should live with their adult children.  I feel each case is unique.  What do you think would work best for your own parents and for your own life?”</a:t>
            </a:r>
          </a:p>
          <a:p>
            <a:pPr marL="971550" lvl="1" indent="-514350">
              <a:buFont typeface="+mj-lt"/>
              <a:buAutoNum type="arabicPeriod"/>
            </a:pPr>
            <a:endParaRPr lang="en-US" dirty="0"/>
          </a:p>
          <a:p>
            <a:pPr marL="971550" lvl="1" indent="-514350">
              <a:buFont typeface="+mj-lt"/>
              <a:buAutoNum type="arabicPeriod"/>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715962"/>
          </a:xfrm>
        </p:spPr>
        <p:txBody>
          <a:bodyPr>
            <a:normAutofit/>
          </a:bodyPr>
          <a:lstStyle/>
          <a:p>
            <a:r>
              <a:rPr lang="en-US" sz="4000" dirty="0"/>
              <a:t>Group Discussion</a:t>
            </a:r>
          </a:p>
        </p:txBody>
      </p:sp>
      <p:sp>
        <p:nvSpPr>
          <p:cNvPr id="2" name="Content Placeholder 1"/>
          <p:cNvSpPr>
            <a:spLocks noGrp="1"/>
          </p:cNvSpPr>
          <p:nvPr>
            <p:ph idx="1"/>
          </p:nvPr>
        </p:nvSpPr>
        <p:spPr>
          <a:xfrm>
            <a:off x="152400" y="1066800"/>
            <a:ext cx="8458200" cy="5638800"/>
          </a:xfrm>
        </p:spPr>
        <p:txBody>
          <a:bodyPr>
            <a:normAutofit/>
          </a:bodyPr>
          <a:lstStyle/>
          <a:p>
            <a:endParaRPr lang="en-US" sz="2400" b="1" dirty="0"/>
          </a:p>
          <a:p>
            <a:r>
              <a:rPr lang="en-US" b="1" dirty="0"/>
              <a:t>Scenario 1: You work in a social work agency, and a promotion for a Team Lead position is available. You and a colleague, Alex, are the top contenders. Both of you have similar experience and qualifications, but you’ve always gone above and beyond in terms of community outreach, while Alex has focused on  internal processes.</a:t>
            </a:r>
            <a:endParaRPr lang="en-US" sz="1000" dirty="0"/>
          </a:p>
          <a:p>
            <a:pPr lvl="1"/>
            <a:r>
              <a:rPr lang="en-US" dirty="0"/>
              <a:t>The dilemma? Your manager believes in an “old school” philosophy that favors Alex. However, this position has the potential to help clients you’re passionate about. </a:t>
            </a:r>
            <a:br>
              <a:rPr lang="en-US" dirty="0"/>
            </a:br>
            <a:endParaRPr lang="en-US" dirty="0"/>
          </a:p>
          <a:p>
            <a:pPr lvl="1"/>
            <a:r>
              <a:rPr lang="en-US" dirty="0"/>
              <a:t>What would you do in this situation?</a:t>
            </a:r>
          </a:p>
          <a:p>
            <a:pPr lvl="1"/>
            <a:r>
              <a:rPr lang="en-US" dirty="0"/>
              <a:t>Which values influence your decision?</a:t>
            </a:r>
          </a:p>
          <a:p>
            <a:pPr lvl="1"/>
            <a:r>
              <a:rPr lang="en-US" dirty="0"/>
              <a:t>How would different values lead to different decisions?</a:t>
            </a:r>
          </a:p>
        </p:txBody>
      </p:sp>
      <p:pic>
        <p:nvPicPr>
          <p:cNvPr id="4" name="Picture 3" descr="Group Discussion.jpg"/>
          <p:cNvPicPr>
            <a:picLocks noChangeAspect="1"/>
          </p:cNvPicPr>
          <p:nvPr/>
        </p:nvPicPr>
        <p:blipFill>
          <a:blip r:embed="rId2" cstate="print"/>
          <a:stretch>
            <a:fillRect/>
          </a:stretch>
        </p:blipFill>
        <p:spPr>
          <a:xfrm>
            <a:off x="5334000" y="0"/>
            <a:ext cx="2286000" cy="1447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715962"/>
          </a:xfrm>
        </p:spPr>
        <p:txBody>
          <a:bodyPr>
            <a:normAutofit/>
          </a:bodyPr>
          <a:lstStyle/>
          <a:p>
            <a:r>
              <a:rPr lang="en-US" sz="4000" dirty="0"/>
              <a:t>Group Discussion</a:t>
            </a:r>
          </a:p>
        </p:txBody>
      </p:sp>
      <p:sp>
        <p:nvSpPr>
          <p:cNvPr id="2" name="Content Placeholder 1"/>
          <p:cNvSpPr>
            <a:spLocks noGrp="1"/>
          </p:cNvSpPr>
          <p:nvPr>
            <p:ph idx="1"/>
          </p:nvPr>
        </p:nvSpPr>
        <p:spPr>
          <a:xfrm>
            <a:off x="152400" y="1066800"/>
            <a:ext cx="8458200" cy="5638800"/>
          </a:xfrm>
        </p:spPr>
        <p:txBody>
          <a:bodyPr>
            <a:normAutofit/>
          </a:bodyPr>
          <a:lstStyle/>
          <a:p>
            <a:endParaRPr lang="en-US" sz="2400" b="1" dirty="0"/>
          </a:p>
          <a:p>
            <a:r>
              <a:rPr lang="en-US" b="1" dirty="0"/>
              <a:t>Scenario 2: You’re a health professional and during an appointment a teenage client discloses that they are thinking about running away because they feel unsafe at home due to a family member’s substance abuse.</a:t>
            </a:r>
            <a:endParaRPr lang="en-US" sz="1000" dirty="0"/>
          </a:p>
          <a:p>
            <a:pPr lvl="1"/>
            <a:r>
              <a:rPr lang="en-US" dirty="0"/>
              <a:t>The dilemma? Your professional code of conduct requires maintaining client confidentiality. However, you’re aware that your client could also be at risk.</a:t>
            </a:r>
            <a:br>
              <a:rPr lang="en-US" dirty="0"/>
            </a:br>
            <a:endParaRPr lang="en-US" dirty="0"/>
          </a:p>
          <a:p>
            <a:pPr lvl="1"/>
            <a:r>
              <a:rPr lang="en-US" dirty="0"/>
              <a:t>How do you navigate this dilemma?</a:t>
            </a:r>
          </a:p>
          <a:p>
            <a:pPr lvl="1"/>
            <a:r>
              <a:rPr lang="en-US" dirty="0"/>
              <a:t>What values are you prioritizing?</a:t>
            </a:r>
          </a:p>
          <a:p>
            <a:pPr lvl="1"/>
            <a:r>
              <a:rPr lang="en-US" dirty="0"/>
              <a:t>What other alternatives can you consider?</a:t>
            </a:r>
          </a:p>
        </p:txBody>
      </p:sp>
      <p:pic>
        <p:nvPicPr>
          <p:cNvPr id="4" name="Picture 3" descr="Group Discussion.jpg"/>
          <p:cNvPicPr>
            <a:picLocks noChangeAspect="1"/>
          </p:cNvPicPr>
          <p:nvPr/>
        </p:nvPicPr>
        <p:blipFill>
          <a:blip r:embed="rId2" cstate="print"/>
          <a:stretch>
            <a:fillRect/>
          </a:stretch>
        </p:blipFill>
        <p:spPr>
          <a:xfrm>
            <a:off x="5334000" y="0"/>
            <a:ext cx="2286000" cy="1447800"/>
          </a:xfrm>
          <a:prstGeom prst="rect">
            <a:avLst/>
          </a:prstGeom>
        </p:spPr>
      </p:pic>
    </p:spTree>
    <p:extLst>
      <p:ext uri="{BB962C8B-B14F-4D97-AF65-F5344CB8AC3E}">
        <p14:creationId xmlns:p14="http://schemas.microsoft.com/office/powerpoint/2010/main" val="188570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EA3B3-B6C7-1618-0F9B-2D2E984A70B4}"/>
              </a:ext>
            </a:extLst>
          </p:cNvPr>
          <p:cNvSpPr>
            <a:spLocks noGrp="1"/>
          </p:cNvSpPr>
          <p:nvPr>
            <p:ph type="title"/>
          </p:nvPr>
        </p:nvSpPr>
        <p:spPr>
          <a:xfrm>
            <a:off x="1447800" y="715972"/>
            <a:ext cx="7524003" cy="970450"/>
          </a:xfrm>
        </p:spPr>
        <p:txBody>
          <a:bodyPr/>
          <a:lstStyle/>
          <a:p>
            <a:r>
              <a:rPr lang="en-US" dirty="0"/>
              <a:t>In Conclusion</a:t>
            </a:r>
          </a:p>
        </p:txBody>
      </p:sp>
      <p:sp>
        <p:nvSpPr>
          <p:cNvPr id="4" name="TextBox 3">
            <a:extLst>
              <a:ext uri="{FF2B5EF4-FFF2-40B4-BE49-F238E27FC236}">
                <a16:creationId xmlns:a16="http://schemas.microsoft.com/office/drawing/2014/main" id="{FDB85D3E-D1DB-29DA-5FCB-9F80A6573262}"/>
              </a:ext>
            </a:extLst>
          </p:cNvPr>
          <p:cNvSpPr txBox="1"/>
          <p:nvPr/>
        </p:nvSpPr>
        <p:spPr>
          <a:xfrm>
            <a:off x="25924" y="2409071"/>
            <a:ext cx="5943600" cy="3970318"/>
          </a:xfrm>
          <a:prstGeom prst="rect">
            <a:avLst/>
          </a:prstGeom>
          <a:noFill/>
        </p:spPr>
        <p:txBody>
          <a:bodyPr wrap="square">
            <a:spAutoFit/>
          </a:bodyPr>
          <a:lstStyle/>
          <a:p>
            <a:pPr marL="457200" indent="-457200">
              <a:buFont typeface="Wingdings" panose="05000000000000000000" pitchFamily="2" charset="2"/>
              <a:buChar char="v"/>
            </a:pPr>
            <a:r>
              <a:rPr lang="en-US" sz="2800" dirty="0"/>
              <a:t>Personal values can impact our personal and professional relationships</a:t>
            </a:r>
          </a:p>
          <a:p>
            <a:pPr marL="457200" indent="-457200">
              <a:buFont typeface="Wingdings" panose="05000000000000000000" pitchFamily="2" charset="2"/>
              <a:buChar char="v"/>
            </a:pPr>
            <a:endParaRPr lang="en-US" sz="2800" dirty="0"/>
          </a:p>
          <a:p>
            <a:pPr marL="457200" indent="-457200">
              <a:buFont typeface="Wingdings" panose="05000000000000000000" pitchFamily="2" charset="2"/>
              <a:buChar char="v"/>
            </a:pPr>
            <a:r>
              <a:rPr lang="en-US" sz="2800" dirty="0"/>
              <a:t>It is up to YOU as a helper to keep these in check as you grow in your field</a:t>
            </a:r>
          </a:p>
          <a:p>
            <a:pPr marL="457200" indent="-457200">
              <a:buFont typeface="Wingdings" panose="05000000000000000000" pitchFamily="2" charset="2"/>
              <a:buChar char="v"/>
            </a:pPr>
            <a:endParaRPr lang="en-US" sz="2800" dirty="0"/>
          </a:p>
          <a:p>
            <a:endParaRPr lang="en-US" sz="2800" dirty="0"/>
          </a:p>
        </p:txBody>
      </p:sp>
      <p:pic>
        <p:nvPicPr>
          <p:cNvPr id="3076" name="Picture 4" descr="Free Values Cliparts, Download Free Values Cliparts png images, Free  ClipArts on Clipart Library">
            <a:extLst>
              <a:ext uri="{FF2B5EF4-FFF2-40B4-BE49-F238E27FC236}">
                <a16:creationId xmlns:a16="http://schemas.microsoft.com/office/drawing/2014/main" id="{88502210-5434-52CA-E584-A140362EE7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6217" y="2819400"/>
            <a:ext cx="3311859" cy="2427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1098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BA1C1BB-AF6A-4814-B561-E1BC0D85877C}"/>
              </a:ext>
            </a:extLst>
          </p:cNvPr>
          <p:cNvSpPr txBox="1"/>
          <p:nvPr/>
        </p:nvSpPr>
        <p:spPr>
          <a:xfrm>
            <a:off x="1295400" y="304800"/>
            <a:ext cx="6553200" cy="646331"/>
          </a:xfrm>
          <a:prstGeom prst="rect">
            <a:avLst/>
          </a:prstGeom>
          <a:noFill/>
        </p:spPr>
        <p:txBody>
          <a:bodyPr wrap="square" rtlCol="0">
            <a:spAutoFit/>
          </a:bodyPr>
          <a:lstStyle/>
          <a:p>
            <a:pPr algn="ctr"/>
            <a:r>
              <a:rPr lang="en-US" sz="3600" u="sng" dirty="0"/>
              <a:t>Values Reflection Essay</a:t>
            </a:r>
            <a:endParaRPr lang="en-US" sz="3600" dirty="0"/>
          </a:p>
        </p:txBody>
      </p:sp>
      <p:sp>
        <p:nvSpPr>
          <p:cNvPr id="3" name="TextBox 2">
            <a:extLst>
              <a:ext uri="{FF2B5EF4-FFF2-40B4-BE49-F238E27FC236}">
                <a16:creationId xmlns:a16="http://schemas.microsoft.com/office/drawing/2014/main" id="{455DB4F3-411F-183B-11BC-06B8168822A0}"/>
              </a:ext>
            </a:extLst>
          </p:cNvPr>
          <p:cNvSpPr txBox="1"/>
          <p:nvPr/>
        </p:nvSpPr>
        <p:spPr>
          <a:xfrm>
            <a:off x="396819" y="1371600"/>
            <a:ext cx="7680382" cy="1200329"/>
          </a:xfrm>
          <a:prstGeom prst="rect">
            <a:avLst/>
          </a:prstGeom>
          <a:noFill/>
        </p:spPr>
        <p:txBody>
          <a:bodyPr wrap="square" rtlCol="0">
            <a:spAutoFit/>
          </a:bodyPr>
          <a:lstStyle/>
          <a:p>
            <a:pPr marL="571500" indent="-571500">
              <a:buFont typeface="Wingdings" panose="05000000000000000000" pitchFamily="2" charset="2"/>
              <a:buChar char="v"/>
            </a:pPr>
            <a:r>
              <a:rPr lang="en-US" sz="3600" dirty="0"/>
              <a:t>Can be found on blackboard</a:t>
            </a:r>
          </a:p>
          <a:p>
            <a:pPr marL="571500" indent="-571500">
              <a:buFont typeface="Wingdings" panose="05000000000000000000" pitchFamily="2" charset="2"/>
              <a:buChar char="v"/>
            </a:pPr>
            <a:r>
              <a:rPr lang="en-US" sz="3600" dirty="0"/>
              <a:t>Due next class: 9/5</a:t>
            </a:r>
          </a:p>
        </p:txBody>
      </p:sp>
      <p:pic>
        <p:nvPicPr>
          <p:cNvPr id="1026" name="Picture 2" descr="Security Keys at Grammarly Part 1: Why We Moved from OTP | Grammarly">
            <a:extLst>
              <a:ext uri="{FF2B5EF4-FFF2-40B4-BE49-F238E27FC236}">
                <a16:creationId xmlns:a16="http://schemas.microsoft.com/office/drawing/2014/main" id="{0F2A7A7B-FE19-1EDD-08A6-D0014065F6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4490" y="3505200"/>
            <a:ext cx="4545040" cy="2420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13753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0F76B-388D-C66A-E206-ED119F6B7F98}"/>
              </a:ext>
            </a:extLst>
          </p:cNvPr>
          <p:cNvSpPr>
            <a:spLocks noGrp="1"/>
          </p:cNvSpPr>
          <p:nvPr>
            <p:ph type="title"/>
          </p:nvPr>
        </p:nvSpPr>
        <p:spPr/>
        <p:txBody>
          <a:bodyPr/>
          <a:lstStyle/>
          <a:p>
            <a:r>
              <a:rPr lang="en-US" dirty="0"/>
              <a:t>Lesson Objectives </a:t>
            </a:r>
          </a:p>
        </p:txBody>
      </p:sp>
      <p:sp>
        <p:nvSpPr>
          <p:cNvPr id="3" name="TextBox 2">
            <a:extLst>
              <a:ext uri="{FF2B5EF4-FFF2-40B4-BE49-F238E27FC236}">
                <a16:creationId xmlns:a16="http://schemas.microsoft.com/office/drawing/2014/main" id="{868E4A35-9486-6D30-6083-E3580F8022C0}"/>
              </a:ext>
            </a:extLst>
          </p:cNvPr>
          <p:cNvSpPr txBox="1"/>
          <p:nvPr/>
        </p:nvSpPr>
        <p:spPr>
          <a:xfrm>
            <a:off x="437775" y="2590800"/>
            <a:ext cx="5810626" cy="3108543"/>
          </a:xfrm>
          <a:prstGeom prst="rect">
            <a:avLst/>
          </a:prstGeom>
          <a:noFill/>
        </p:spPr>
        <p:txBody>
          <a:bodyPr wrap="square" rtlCol="0">
            <a:spAutoFit/>
          </a:bodyPr>
          <a:lstStyle/>
          <a:p>
            <a:pPr marL="457200" indent="-457200">
              <a:buFont typeface="Wingdings" panose="05000000000000000000" pitchFamily="2" charset="2"/>
              <a:buChar char="v"/>
            </a:pPr>
            <a:r>
              <a:rPr lang="en-US" sz="2800" dirty="0"/>
              <a:t>Identify personal values</a:t>
            </a:r>
            <a:br>
              <a:rPr lang="en-US" sz="2800" dirty="0"/>
            </a:br>
            <a:r>
              <a:rPr lang="en-US" sz="2800" dirty="0"/>
              <a:t> </a:t>
            </a:r>
          </a:p>
          <a:p>
            <a:pPr marL="457200" indent="-457200">
              <a:buFont typeface="Wingdings" panose="05000000000000000000" pitchFamily="2" charset="2"/>
              <a:buChar char="v"/>
            </a:pPr>
            <a:r>
              <a:rPr lang="en-US" sz="2800" dirty="0"/>
              <a:t>Understand the origin of personal values</a:t>
            </a:r>
            <a:br>
              <a:rPr lang="en-US" sz="2800" dirty="0"/>
            </a:br>
            <a:endParaRPr lang="en-US" sz="2800" dirty="0"/>
          </a:p>
          <a:p>
            <a:pPr marL="457200" indent="-457200">
              <a:buFont typeface="Wingdings" panose="05000000000000000000" pitchFamily="2" charset="2"/>
              <a:buChar char="v"/>
            </a:pPr>
            <a:r>
              <a:rPr lang="en-US" sz="2800" dirty="0"/>
              <a:t>Learn about how to apply these concepts professionally </a:t>
            </a:r>
          </a:p>
        </p:txBody>
      </p:sp>
      <p:pic>
        <p:nvPicPr>
          <p:cNvPr id="1028" name="Picture 4" descr="Design a GeoGebra Integrated Lesson plan – GeoGebra">
            <a:extLst>
              <a:ext uri="{FF2B5EF4-FFF2-40B4-BE49-F238E27FC236}">
                <a16:creationId xmlns:a16="http://schemas.microsoft.com/office/drawing/2014/main" id="{FC07ECF7-26C3-C55D-5E60-701EE90DC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2590800"/>
            <a:ext cx="2076825" cy="3189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9931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B3566-BC59-057A-F5E6-7CC0797ECC03}"/>
              </a:ext>
            </a:extLst>
          </p:cNvPr>
          <p:cNvSpPr>
            <a:spLocks noGrp="1"/>
          </p:cNvSpPr>
          <p:nvPr>
            <p:ph type="title"/>
          </p:nvPr>
        </p:nvSpPr>
        <p:spPr/>
        <p:txBody>
          <a:bodyPr/>
          <a:lstStyle/>
          <a:p>
            <a:pPr algn="ctr"/>
            <a:r>
              <a:rPr lang="en-US" dirty="0"/>
              <a:t>Reminders</a:t>
            </a:r>
          </a:p>
        </p:txBody>
      </p:sp>
      <p:sp>
        <p:nvSpPr>
          <p:cNvPr id="3" name="Content Placeholder 2">
            <a:extLst>
              <a:ext uri="{FF2B5EF4-FFF2-40B4-BE49-F238E27FC236}">
                <a16:creationId xmlns:a16="http://schemas.microsoft.com/office/drawing/2014/main" id="{5D8B47C9-948F-BF9B-D2DC-03BFAC775AC6}"/>
              </a:ext>
            </a:extLst>
          </p:cNvPr>
          <p:cNvSpPr>
            <a:spLocks noGrp="1"/>
          </p:cNvSpPr>
          <p:nvPr>
            <p:ph idx="1"/>
          </p:nvPr>
        </p:nvSpPr>
        <p:spPr/>
        <p:txBody>
          <a:bodyPr>
            <a:normAutofit/>
          </a:bodyPr>
          <a:lstStyle/>
          <a:p>
            <a:r>
              <a:rPr lang="en-US" sz="3600" dirty="0"/>
              <a:t>Your diversity location is due September 12</a:t>
            </a:r>
            <a:r>
              <a:rPr lang="en-US" sz="3600" baseline="30000" dirty="0"/>
              <a:t>th</a:t>
            </a:r>
            <a:r>
              <a:rPr lang="en-US" sz="3600" dirty="0"/>
              <a:t> </a:t>
            </a:r>
          </a:p>
          <a:p>
            <a:r>
              <a:rPr lang="en-US" sz="3600" dirty="0"/>
              <a:t>APA Guidelines can be found in Blackboard for all papers</a:t>
            </a:r>
          </a:p>
        </p:txBody>
      </p:sp>
    </p:spTree>
    <p:extLst>
      <p:ext uri="{BB962C8B-B14F-4D97-AF65-F5344CB8AC3E}">
        <p14:creationId xmlns:p14="http://schemas.microsoft.com/office/powerpoint/2010/main" val="9746748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BCF780-114D-0D9C-1EFC-C5FEC4ECA44F}"/>
              </a:ext>
            </a:extLst>
          </p:cNvPr>
          <p:cNvSpPr>
            <a:spLocks noGrp="1"/>
          </p:cNvSpPr>
          <p:nvPr>
            <p:ph type="title"/>
          </p:nvPr>
        </p:nvSpPr>
        <p:spPr/>
        <p:txBody>
          <a:bodyPr/>
          <a:lstStyle/>
          <a:p>
            <a:pPr algn="ctr"/>
            <a:r>
              <a:rPr lang="en-US" dirty="0"/>
              <a:t>Feedback</a:t>
            </a:r>
          </a:p>
        </p:txBody>
      </p:sp>
      <p:pic>
        <p:nvPicPr>
          <p:cNvPr id="4" name="Picture 3" descr="A qr code on a white square&#10;&#10;Description automatically generated">
            <a:extLst>
              <a:ext uri="{FF2B5EF4-FFF2-40B4-BE49-F238E27FC236}">
                <a16:creationId xmlns:a16="http://schemas.microsoft.com/office/drawing/2014/main" id="{AB2AFC2C-2CFB-8AB4-2A0E-58542147933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1200" y="2133600"/>
            <a:ext cx="4267200" cy="4914392"/>
          </a:xfrm>
          <a:prstGeom prst="rect">
            <a:avLst/>
          </a:prstGeom>
        </p:spPr>
      </p:pic>
    </p:spTree>
    <p:extLst>
      <p:ext uri="{BB962C8B-B14F-4D97-AF65-F5344CB8AC3E}">
        <p14:creationId xmlns:p14="http://schemas.microsoft.com/office/powerpoint/2010/main" val="2278314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4FD19E-1053-C19E-399E-9979243BC90C}"/>
              </a:ext>
            </a:extLst>
          </p:cNvPr>
          <p:cNvSpPr>
            <a:spLocks noGrp="1"/>
          </p:cNvSpPr>
          <p:nvPr>
            <p:ph type="title"/>
          </p:nvPr>
        </p:nvSpPr>
        <p:spPr/>
        <p:txBody>
          <a:bodyPr/>
          <a:lstStyle/>
          <a:p>
            <a:r>
              <a:rPr lang="en-US" dirty="0"/>
              <a:t>Today’s Agenda</a:t>
            </a:r>
          </a:p>
        </p:txBody>
      </p:sp>
      <p:sp>
        <p:nvSpPr>
          <p:cNvPr id="3" name="TextBox 2">
            <a:extLst>
              <a:ext uri="{FF2B5EF4-FFF2-40B4-BE49-F238E27FC236}">
                <a16:creationId xmlns:a16="http://schemas.microsoft.com/office/drawing/2014/main" id="{79E27E4D-52C9-0381-E471-BD182C2E07D1}"/>
              </a:ext>
            </a:extLst>
          </p:cNvPr>
          <p:cNvSpPr txBox="1"/>
          <p:nvPr/>
        </p:nvSpPr>
        <p:spPr>
          <a:xfrm>
            <a:off x="228600" y="2819400"/>
            <a:ext cx="8915400" cy="4524315"/>
          </a:xfrm>
          <a:prstGeom prst="rect">
            <a:avLst/>
          </a:prstGeom>
          <a:noFill/>
        </p:spPr>
        <p:txBody>
          <a:bodyPr wrap="square" rtlCol="0">
            <a:spAutoFit/>
          </a:bodyPr>
          <a:lstStyle/>
          <a:p>
            <a:pPr marL="342900" indent="-342900">
              <a:buFont typeface="Wingdings" panose="05000000000000000000" pitchFamily="2" charset="2"/>
              <a:buChar char="v"/>
            </a:pPr>
            <a:r>
              <a:rPr lang="en-US" sz="2400" dirty="0"/>
              <a:t>Review Personal Values and Beliefs</a:t>
            </a:r>
          </a:p>
          <a:p>
            <a:pPr marL="342900" indent="-342900">
              <a:buFont typeface="Wingdings" panose="05000000000000000000" pitchFamily="2" charset="2"/>
              <a:buChar char="v"/>
            </a:pPr>
            <a:endParaRPr lang="en-US" sz="2400" dirty="0"/>
          </a:p>
          <a:p>
            <a:pPr marL="342900" indent="-342900">
              <a:buFont typeface="Wingdings" panose="05000000000000000000" pitchFamily="2" charset="2"/>
              <a:buChar char="v"/>
            </a:pPr>
            <a:r>
              <a:rPr lang="en-US" sz="2400" dirty="0"/>
              <a:t>Learn about our own values and beliefs</a:t>
            </a:r>
          </a:p>
          <a:p>
            <a:pPr marL="342900" indent="-342900">
              <a:buFont typeface="Wingdings" panose="05000000000000000000" pitchFamily="2" charset="2"/>
              <a:buChar char="v"/>
            </a:pPr>
            <a:endParaRPr lang="en-US" sz="2400" dirty="0"/>
          </a:p>
          <a:p>
            <a:pPr marL="342900" indent="-342900">
              <a:buFont typeface="Wingdings" panose="05000000000000000000" pitchFamily="2" charset="2"/>
              <a:buChar char="v"/>
            </a:pPr>
            <a:r>
              <a:rPr lang="en-US" sz="2400" dirty="0"/>
              <a:t>Discuss effects of values and beliefs in the helping profession</a:t>
            </a:r>
          </a:p>
          <a:p>
            <a:pPr marL="342900" indent="-342900">
              <a:buFont typeface="Wingdings" panose="05000000000000000000" pitchFamily="2" charset="2"/>
              <a:buChar char="v"/>
            </a:pPr>
            <a:endParaRPr lang="en-US" sz="2400" dirty="0"/>
          </a:p>
          <a:p>
            <a:pPr marL="342900" indent="-342900">
              <a:buFont typeface="Wingdings" panose="05000000000000000000" pitchFamily="2" charset="2"/>
              <a:buChar char="v"/>
            </a:pPr>
            <a:r>
              <a:rPr lang="en-US" sz="2400" dirty="0"/>
              <a:t>Learn new ways to effectively manage our personal values and beliefs professionally</a:t>
            </a:r>
          </a:p>
          <a:p>
            <a:pPr marL="342900" indent="-342900">
              <a:buFont typeface="Wingdings" panose="05000000000000000000" pitchFamily="2" charset="2"/>
              <a:buChar char="v"/>
            </a:pPr>
            <a:endParaRPr lang="en-US" dirty="0"/>
          </a:p>
          <a:p>
            <a:pPr marL="342900" indent="-342900">
              <a:buFont typeface="Wingdings" panose="05000000000000000000" pitchFamily="2" charset="2"/>
              <a:buChar char="v"/>
            </a:pPr>
            <a:endParaRPr lang="en-US" dirty="0"/>
          </a:p>
          <a:p>
            <a:pPr marL="342900" indent="-342900">
              <a:buFont typeface="Wingdings" panose="05000000000000000000" pitchFamily="2" charset="2"/>
              <a:buChar char="v"/>
            </a:pPr>
            <a:endParaRPr lang="en-US" dirty="0"/>
          </a:p>
          <a:p>
            <a:pPr marL="342900" indent="-342900">
              <a:buFont typeface="Wingdings" panose="05000000000000000000" pitchFamily="2" charset="2"/>
              <a:buChar char="v"/>
            </a:pPr>
            <a:endParaRPr lang="en-US" dirty="0"/>
          </a:p>
        </p:txBody>
      </p:sp>
    </p:spTree>
    <p:extLst>
      <p:ext uri="{BB962C8B-B14F-4D97-AF65-F5344CB8AC3E}">
        <p14:creationId xmlns:p14="http://schemas.microsoft.com/office/powerpoint/2010/main" val="3112406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3F2B2-1221-937D-2F67-37A96AECB6F6}"/>
              </a:ext>
            </a:extLst>
          </p:cNvPr>
          <p:cNvSpPr>
            <a:spLocks noGrp="1"/>
          </p:cNvSpPr>
          <p:nvPr>
            <p:ph type="title"/>
          </p:nvPr>
        </p:nvSpPr>
        <p:spPr/>
        <p:txBody>
          <a:bodyPr/>
          <a:lstStyle/>
          <a:p>
            <a:r>
              <a:rPr lang="en-US" sz="4400" dirty="0"/>
              <a:t>Things Needed For Today</a:t>
            </a:r>
          </a:p>
        </p:txBody>
      </p:sp>
      <p:sp>
        <p:nvSpPr>
          <p:cNvPr id="3" name="Content Placeholder 2">
            <a:extLst>
              <a:ext uri="{FF2B5EF4-FFF2-40B4-BE49-F238E27FC236}">
                <a16:creationId xmlns:a16="http://schemas.microsoft.com/office/drawing/2014/main" id="{176C7DFB-3C8D-3E13-8395-BE45FE6369C1}"/>
              </a:ext>
            </a:extLst>
          </p:cNvPr>
          <p:cNvSpPr>
            <a:spLocks noGrp="1"/>
          </p:cNvSpPr>
          <p:nvPr>
            <p:ph idx="1"/>
          </p:nvPr>
        </p:nvSpPr>
        <p:spPr>
          <a:xfrm>
            <a:off x="809997" y="2362200"/>
            <a:ext cx="7086600" cy="3420397"/>
          </a:xfrm>
        </p:spPr>
        <p:txBody>
          <a:bodyPr>
            <a:normAutofit/>
          </a:bodyPr>
          <a:lstStyle/>
          <a:p>
            <a:pPr>
              <a:buFont typeface="Wingdings" panose="05000000000000000000" pitchFamily="2" charset="2"/>
              <a:buChar char="v"/>
            </a:pPr>
            <a:r>
              <a:rPr lang="en-US" sz="3200" dirty="0"/>
              <a:t>Paper and pen/pencil</a:t>
            </a:r>
          </a:p>
          <a:p>
            <a:pPr>
              <a:buFont typeface="Wingdings" panose="05000000000000000000" pitchFamily="2" charset="2"/>
              <a:buChar char="v"/>
            </a:pPr>
            <a:r>
              <a:rPr lang="en-US" sz="3200" dirty="0"/>
              <a:t>Homework assignment from last class </a:t>
            </a:r>
          </a:p>
        </p:txBody>
      </p:sp>
    </p:spTree>
    <p:extLst>
      <p:ext uri="{BB962C8B-B14F-4D97-AF65-F5344CB8AC3E}">
        <p14:creationId xmlns:p14="http://schemas.microsoft.com/office/powerpoint/2010/main" val="1004906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4F68E-D342-C937-1CA2-139E78BB73AB}"/>
              </a:ext>
            </a:extLst>
          </p:cNvPr>
          <p:cNvSpPr>
            <a:spLocks noGrp="1"/>
          </p:cNvSpPr>
          <p:nvPr>
            <p:ph type="title"/>
          </p:nvPr>
        </p:nvSpPr>
        <p:spPr/>
        <p:txBody>
          <a:bodyPr/>
          <a:lstStyle/>
          <a:p>
            <a:pPr algn="ctr"/>
            <a:r>
              <a:rPr lang="en-US" dirty="0"/>
              <a:t>Values Review</a:t>
            </a:r>
          </a:p>
        </p:txBody>
      </p:sp>
      <p:pic>
        <p:nvPicPr>
          <p:cNvPr id="5" name="Online Media 4" title="How do you work out your personal values">
            <a:hlinkClick r:id="" action="ppaction://media"/>
            <a:extLst>
              <a:ext uri="{FF2B5EF4-FFF2-40B4-BE49-F238E27FC236}">
                <a16:creationId xmlns:a16="http://schemas.microsoft.com/office/drawing/2014/main" id="{2A5617DF-7613-E148-87BA-7CA22F1E7250}"/>
              </a:ext>
            </a:extLst>
          </p:cNvPr>
          <p:cNvPicPr>
            <a:picLocks noRot="1" noChangeAspect="1"/>
          </p:cNvPicPr>
          <p:nvPr>
            <a:videoFile r:link="rId1"/>
          </p:nvPr>
        </p:nvPicPr>
        <p:blipFill>
          <a:blip r:embed="rId3"/>
          <a:stretch>
            <a:fillRect/>
          </a:stretch>
        </p:blipFill>
        <p:spPr>
          <a:xfrm>
            <a:off x="1402619" y="2438400"/>
            <a:ext cx="6338761" cy="3581400"/>
          </a:xfrm>
          <a:prstGeom prst="rect">
            <a:avLst/>
          </a:prstGeom>
        </p:spPr>
      </p:pic>
    </p:spTree>
    <p:extLst>
      <p:ext uri="{BB962C8B-B14F-4D97-AF65-F5344CB8AC3E}">
        <p14:creationId xmlns:p14="http://schemas.microsoft.com/office/powerpoint/2010/main" val="222249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55747-CA19-03C1-42FE-565349A8DAC8}"/>
              </a:ext>
            </a:extLst>
          </p:cNvPr>
          <p:cNvSpPr>
            <a:spLocks noGrp="1"/>
          </p:cNvSpPr>
          <p:nvPr>
            <p:ph type="title"/>
          </p:nvPr>
        </p:nvSpPr>
        <p:spPr/>
        <p:txBody>
          <a:bodyPr/>
          <a:lstStyle/>
          <a:p>
            <a:r>
              <a:rPr lang="en-US" dirty="0"/>
              <a:t>Homework Review </a:t>
            </a:r>
          </a:p>
        </p:txBody>
      </p:sp>
      <p:sp>
        <p:nvSpPr>
          <p:cNvPr id="3" name="TextBox 2">
            <a:extLst>
              <a:ext uri="{FF2B5EF4-FFF2-40B4-BE49-F238E27FC236}">
                <a16:creationId xmlns:a16="http://schemas.microsoft.com/office/drawing/2014/main" id="{2E697F63-5D57-7D3F-3A21-F14657EBA155}"/>
              </a:ext>
            </a:extLst>
          </p:cNvPr>
          <p:cNvSpPr txBox="1"/>
          <p:nvPr/>
        </p:nvSpPr>
        <p:spPr>
          <a:xfrm>
            <a:off x="152436" y="4343400"/>
            <a:ext cx="8991564" cy="1938992"/>
          </a:xfrm>
          <a:prstGeom prst="rect">
            <a:avLst/>
          </a:prstGeom>
          <a:noFill/>
        </p:spPr>
        <p:txBody>
          <a:bodyPr wrap="none" rtlCol="0">
            <a:spAutoFit/>
          </a:bodyPr>
          <a:lstStyle/>
          <a:p>
            <a:pPr marL="342900" indent="-342900">
              <a:buFont typeface="Wingdings" panose="05000000000000000000" pitchFamily="2" charset="2"/>
              <a:buChar char="v"/>
            </a:pPr>
            <a:r>
              <a:rPr lang="en-US" sz="2400" dirty="0"/>
              <a:t>What are your top 3 life values and why?</a:t>
            </a:r>
          </a:p>
          <a:p>
            <a:endParaRPr lang="en-US" sz="2400" dirty="0"/>
          </a:p>
          <a:p>
            <a:pPr marL="342900" indent="-342900">
              <a:buFont typeface="Wingdings" panose="05000000000000000000" pitchFamily="2" charset="2"/>
              <a:buChar char="v"/>
            </a:pPr>
            <a:r>
              <a:rPr lang="en-US" sz="2400" dirty="0"/>
              <a:t>Were there any values that you underestimated?</a:t>
            </a:r>
          </a:p>
          <a:p>
            <a:endParaRPr lang="en-US" sz="2400" dirty="0"/>
          </a:p>
          <a:p>
            <a:pPr marL="342900" indent="-342900">
              <a:buFont typeface="Wingdings" panose="05000000000000000000" pitchFamily="2" charset="2"/>
              <a:buChar char="v"/>
            </a:pPr>
            <a:r>
              <a:rPr lang="en-US" sz="2400" dirty="0"/>
              <a:t>How do these values align with your current life priorities?</a:t>
            </a:r>
          </a:p>
        </p:txBody>
      </p:sp>
      <p:pic>
        <p:nvPicPr>
          <p:cNvPr id="5122" name="Picture 2" descr="How effective is Think Pair Share? | Durrington Research School">
            <a:extLst>
              <a:ext uri="{FF2B5EF4-FFF2-40B4-BE49-F238E27FC236}">
                <a16:creationId xmlns:a16="http://schemas.microsoft.com/office/drawing/2014/main" id="{89986622-A4B5-0ABA-CA11-3C5A4C8D60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600" y="2186357"/>
            <a:ext cx="3543300" cy="1984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0943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38" y="1600200"/>
            <a:ext cx="8503920" cy="5486400"/>
          </a:xfrm>
        </p:spPr>
        <p:txBody>
          <a:bodyPr>
            <a:normAutofit/>
          </a:bodyPr>
          <a:lstStyle/>
          <a:p>
            <a:r>
              <a:rPr lang="en-US" dirty="0"/>
              <a:t>Family relations</a:t>
            </a:r>
          </a:p>
          <a:p>
            <a:r>
              <a:rPr lang="en-US" dirty="0"/>
              <a:t>Marriage/couples/intimate relations</a:t>
            </a:r>
          </a:p>
          <a:p>
            <a:r>
              <a:rPr lang="en-US" dirty="0"/>
              <a:t>Parenting</a:t>
            </a:r>
          </a:p>
          <a:p>
            <a:r>
              <a:rPr lang="en-US" dirty="0"/>
              <a:t>Friendships/social life</a:t>
            </a:r>
          </a:p>
          <a:p>
            <a:r>
              <a:rPr lang="en-US" dirty="0"/>
              <a:t>Career/employment</a:t>
            </a:r>
          </a:p>
          <a:p>
            <a:r>
              <a:rPr lang="en-US" dirty="0"/>
              <a:t>Education/personal growth and development</a:t>
            </a:r>
          </a:p>
          <a:p>
            <a:r>
              <a:rPr lang="en-US" dirty="0"/>
              <a:t>Recreation/fun/leisure</a:t>
            </a:r>
          </a:p>
          <a:p>
            <a:r>
              <a:rPr lang="en-US" dirty="0"/>
              <a:t>Spirituality</a:t>
            </a:r>
          </a:p>
          <a:p>
            <a:r>
              <a:rPr lang="en-US" dirty="0"/>
              <a:t>Citizenship/environment/community life</a:t>
            </a:r>
          </a:p>
          <a:p>
            <a:r>
              <a:rPr lang="en-US" dirty="0"/>
              <a:t>Health/physical well-being</a:t>
            </a:r>
          </a:p>
        </p:txBody>
      </p:sp>
      <p:sp>
        <p:nvSpPr>
          <p:cNvPr id="2" name="TextBox 1">
            <a:extLst>
              <a:ext uri="{FF2B5EF4-FFF2-40B4-BE49-F238E27FC236}">
                <a16:creationId xmlns:a16="http://schemas.microsoft.com/office/drawing/2014/main" id="{C7CD8CBE-97D6-E624-3FEE-9E775E0E2D2C}"/>
              </a:ext>
            </a:extLst>
          </p:cNvPr>
          <p:cNvSpPr txBox="1"/>
          <p:nvPr/>
        </p:nvSpPr>
        <p:spPr>
          <a:xfrm>
            <a:off x="1485898" y="533400"/>
            <a:ext cx="6172200" cy="923330"/>
          </a:xfrm>
          <a:prstGeom prst="rect">
            <a:avLst/>
          </a:prstGeom>
          <a:noFill/>
        </p:spPr>
        <p:txBody>
          <a:bodyPr wrap="square" rtlCol="0">
            <a:spAutoFit/>
          </a:bodyPr>
          <a:lstStyle/>
          <a:p>
            <a:r>
              <a:rPr lang="en-US" sz="5400" dirty="0"/>
              <a:t>What</a:t>
            </a:r>
            <a:r>
              <a:rPr lang="en-US" sz="4400" dirty="0"/>
              <a:t> Do You Value?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Personal Values: Circles of Influence (Worksheet) | Therapist Aid">
            <a:extLst>
              <a:ext uri="{FF2B5EF4-FFF2-40B4-BE49-F238E27FC236}">
                <a16:creationId xmlns:a16="http://schemas.microsoft.com/office/drawing/2014/main" id="{7FC562EC-4157-31B6-175D-CD7C978B97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55"/>
            <a:ext cx="5105400" cy="685925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50781F27-7854-B979-B219-114E038E16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4991" y="1676400"/>
            <a:ext cx="4119009" cy="469006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3FF0D788-B856-2DB8-BECD-51EB8B09EA87}"/>
              </a:ext>
            </a:extLst>
          </p:cNvPr>
          <p:cNvSpPr txBox="1"/>
          <p:nvPr/>
        </p:nvSpPr>
        <p:spPr>
          <a:xfrm>
            <a:off x="5181600" y="990600"/>
            <a:ext cx="3801041" cy="369332"/>
          </a:xfrm>
          <a:prstGeom prst="rect">
            <a:avLst/>
          </a:prstGeom>
          <a:noFill/>
        </p:spPr>
        <p:txBody>
          <a:bodyPr wrap="none" rtlCol="0">
            <a:spAutoFit/>
          </a:bodyPr>
          <a:lstStyle/>
          <a:p>
            <a:r>
              <a:rPr lang="en-US" b="1" dirty="0"/>
              <a:t>Examples of values you can use:</a:t>
            </a:r>
          </a:p>
        </p:txBody>
      </p:sp>
    </p:spTree>
    <p:extLst>
      <p:ext uri="{BB962C8B-B14F-4D97-AF65-F5344CB8AC3E}">
        <p14:creationId xmlns:p14="http://schemas.microsoft.com/office/powerpoint/2010/main" val="102563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B3E33-A7AC-DBCA-45F9-DB6F91FEE29C}"/>
              </a:ext>
            </a:extLst>
          </p:cNvPr>
          <p:cNvSpPr>
            <a:spLocks noGrp="1"/>
          </p:cNvSpPr>
          <p:nvPr>
            <p:ph type="title"/>
          </p:nvPr>
        </p:nvSpPr>
        <p:spPr/>
        <p:txBody>
          <a:bodyPr/>
          <a:lstStyle/>
          <a:p>
            <a:r>
              <a:rPr lang="en-US" dirty="0"/>
              <a:t>Personal Values Check</a:t>
            </a:r>
          </a:p>
        </p:txBody>
      </p:sp>
      <p:sp>
        <p:nvSpPr>
          <p:cNvPr id="3" name="TextBox 2">
            <a:extLst>
              <a:ext uri="{FF2B5EF4-FFF2-40B4-BE49-F238E27FC236}">
                <a16:creationId xmlns:a16="http://schemas.microsoft.com/office/drawing/2014/main" id="{9FBC18A7-DA19-1E99-AF79-FD0163516081}"/>
              </a:ext>
            </a:extLst>
          </p:cNvPr>
          <p:cNvSpPr txBox="1"/>
          <p:nvPr/>
        </p:nvSpPr>
        <p:spPr>
          <a:xfrm>
            <a:off x="376779" y="4724400"/>
            <a:ext cx="8396850" cy="1200329"/>
          </a:xfrm>
          <a:prstGeom prst="rect">
            <a:avLst/>
          </a:prstGeom>
          <a:noFill/>
        </p:spPr>
        <p:txBody>
          <a:bodyPr wrap="none" rtlCol="0">
            <a:spAutoFit/>
          </a:bodyPr>
          <a:lstStyle/>
          <a:p>
            <a:pPr marL="342900" indent="-342900">
              <a:buFont typeface="Wingdings" panose="05000000000000000000" pitchFamily="2" charset="2"/>
              <a:buChar char="v"/>
            </a:pPr>
            <a:r>
              <a:rPr lang="en-US" sz="2400" dirty="0"/>
              <a:t>Which values do you prioritize? Why?</a:t>
            </a:r>
          </a:p>
          <a:p>
            <a:pPr marL="342900" indent="-342900">
              <a:buFont typeface="Wingdings" panose="05000000000000000000" pitchFamily="2" charset="2"/>
              <a:buChar char="v"/>
            </a:pPr>
            <a:r>
              <a:rPr lang="en-US" sz="2400" dirty="0"/>
              <a:t>Were there any values that surprised you?</a:t>
            </a:r>
          </a:p>
          <a:p>
            <a:pPr marL="342900" indent="-342900">
              <a:buFont typeface="Wingdings" panose="05000000000000000000" pitchFamily="2" charset="2"/>
              <a:buChar char="v"/>
            </a:pPr>
            <a:r>
              <a:rPr lang="en-US" sz="2400" dirty="0"/>
              <a:t>How do these values influence your role as a helper?</a:t>
            </a:r>
            <a:endParaRPr lang="en-US" sz="3200" dirty="0"/>
          </a:p>
        </p:txBody>
      </p:sp>
      <p:pic>
        <p:nvPicPr>
          <p:cNvPr id="4" name="Picture 2" descr="How effective is Think Pair Share? | Durrington Research School">
            <a:extLst>
              <a:ext uri="{FF2B5EF4-FFF2-40B4-BE49-F238E27FC236}">
                <a16:creationId xmlns:a16="http://schemas.microsoft.com/office/drawing/2014/main" id="{F682E6FB-ABE8-0985-65AB-B280F78D4E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2436876"/>
            <a:ext cx="3543300" cy="1984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42497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Quotable">
      <a:dk1>
        <a:sysClr val="windowText" lastClr="000000"/>
      </a:dk1>
      <a:lt1>
        <a:sysClr val="window" lastClr="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79c742c4-e61c-4fa5-be89-a3cb566a80d1}" enabled="0" method="" siteId="{79c742c4-e61c-4fa5-be89-a3cb566a80d1}" removed="1"/>
</clbl:labelList>
</file>

<file path=docProps/app.xml><?xml version="1.0" encoding="utf-8"?>
<Properties xmlns="http://schemas.openxmlformats.org/officeDocument/2006/extended-properties" xmlns:vt="http://schemas.openxmlformats.org/officeDocument/2006/docPropsVTypes">
  <Template>TM03457503[[fn=Quotable]]</Template>
  <TotalTime>3497</TotalTime>
  <Words>1022</Words>
  <Application>Microsoft Office PowerPoint</Application>
  <PresentationFormat>On-screen Show (4:3)</PresentationFormat>
  <Paragraphs>111</Paragraphs>
  <Slides>21</Slides>
  <Notes>3</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Century Gothic</vt:lpstr>
      <vt:lpstr>Elephant</vt:lpstr>
      <vt:lpstr>Wingdings</vt:lpstr>
      <vt:lpstr>Wingdings 2</vt:lpstr>
      <vt:lpstr>Quotable</vt:lpstr>
      <vt:lpstr>Personal Values and Beliefs in Helping:  Part 2</vt:lpstr>
      <vt:lpstr>Lesson Objectives </vt:lpstr>
      <vt:lpstr>Today’s Agenda</vt:lpstr>
      <vt:lpstr>Things Needed For Today</vt:lpstr>
      <vt:lpstr>Values Review</vt:lpstr>
      <vt:lpstr>Homework Review </vt:lpstr>
      <vt:lpstr>PowerPoint Presentation</vt:lpstr>
      <vt:lpstr>PowerPoint Presentation</vt:lpstr>
      <vt:lpstr>Personal Values Check</vt:lpstr>
      <vt:lpstr>Characteristics of Effective Helpers</vt:lpstr>
      <vt:lpstr>Exposing vs. Imposing Values</vt:lpstr>
      <vt:lpstr>Exposing vs. Imposing Values</vt:lpstr>
      <vt:lpstr>Exposing vs. Imposing Values</vt:lpstr>
      <vt:lpstr>Exposing vs. Imposing Values</vt:lpstr>
      <vt:lpstr>What should I do when my values conflict with my helpee AND I need to honestly share/expose those differences? </vt:lpstr>
      <vt:lpstr>Group Discussion</vt:lpstr>
      <vt:lpstr>Group Discussion</vt:lpstr>
      <vt:lpstr>In Conclusion</vt:lpstr>
      <vt:lpstr>PowerPoint Presentation</vt:lpstr>
      <vt:lpstr>Reminders</vt:lpstr>
      <vt:lpstr>Feedback</vt:lpstr>
    </vt:vector>
  </TitlesOfParts>
  <Company>College of Education &amp; Health Professions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Values in Helping</dc:title>
  <dc:creator>Judy Stephen</dc:creator>
  <cp:lastModifiedBy>Kayla Newkirk</cp:lastModifiedBy>
  <cp:revision>91</cp:revision>
  <dcterms:created xsi:type="dcterms:W3CDTF">2010-05-20T20:54:11Z</dcterms:created>
  <dcterms:modified xsi:type="dcterms:W3CDTF">2023-08-31T15:39:18Z</dcterms:modified>
</cp:coreProperties>
</file>